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71" r:id="rId5"/>
    <p:sldId id="273" r:id="rId6"/>
    <p:sldId id="275" r:id="rId7"/>
    <p:sldId id="276" r:id="rId8"/>
    <p:sldId id="264" r:id="rId9"/>
    <p:sldId id="272" r:id="rId10"/>
    <p:sldId id="277" r:id="rId11"/>
    <p:sldId id="274" r:id="rId12"/>
    <p:sldId id="278" r:id="rId13"/>
    <p:sldId id="279" r:id="rId14"/>
    <p:sldId id="267" r:id="rId15"/>
    <p:sldId id="280" r:id="rId16"/>
    <p:sldId id="281" r:id="rId17"/>
    <p:sldId id="282" r:id="rId18"/>
    <p:sldId id="283" r:id="rId19"/>
    <p:sldId id="284" r:id="rId20"/>
    <p:sldId id="285" r:id="rId21"/>
    <p:sldId id="286" r:id="rId22"/>
    <p:sldId id="287" r:id="rId23"/>
    <p:sldId id="269" r:id="rId24"/>
    <p:sldId id="289" r:id="rId25"/>
    <p:sldId id="288" r:id="rId26"/>
    <p:sldId id="265" r:id="rId27"/>
    <p:sldId id="290" r:id="rId28"/>
    <p:sldId id="294" r:id="rId29"/>
    <p:sldId id="295" r:id="rId30"/>
    <p:sldId id="297" r:id="rId31"/>
    <p:sldId id="298" r:id="rId32"/>
    <p:sldId id="299" r:id="rId33"/>
    <p:sldId id="300" r:id="rId34"/>
    <p:sldId id="301" r:id="rId35"/>
    <p:sldId id="302" r:id="rId36"/>
    <p:sldId id="296" r:id="rId37"/>
    <p:sldId id="304" r:id="rId38"/>
    <p:sldId id="305" r:id="rId39"/>
    <p:sldId id="306" r:id="rId40"/>
    <p:sldId id="292" r:id="rId41"/>
    <p:sldId id="307" r:id="rId42"/>
    <p:sldId id="308" r:id="rId43"/>
    <p:sldId id="310" r:id="rId44"/>
    <p:sldId id="309" r:id="rId45"/>
    <p:sldId id="311" r:id="rId46"/>
    <p:sldId id="312" r:id="rId47"/>
    <p:sldId id="313" r:id="rId48"/>
    <p:sldId id="314" r:id="rId49"/>
    <p:sldId id="260" r:id="rId50"/>
    <p:sldId id="31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0" d="100"/>
          <a:sy n="130" d="100"/>
        </p:scale>
        <p:origin x="-12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30503-471E-FB44-B356-F9A0CB5ED497}" type="slidenum">
              <a:rPr lang="en-US"/>
              <a:pPr>
                <a:defRPr/>
              </a:pPr>
              <a:t>‹#›</a:t>
            </a:fld>
            <a:endParaRPr lang="en-US"/>
          </a:p>
        </p:txBody>
      </p:sp>
    </p:spTree>
    <p:extLst>
      <p:ext uri="{BB962C8B-B14F-4D97-AF65-F5344CB8AC3E}">
        <p14:creationId xmlns:p14="http://schemas.microsoft.com/office/powerpoint/2010/main" val="20640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B95CC-4591-8D40-A2E6-B98FF0C8FEF9}" type="slidenum">
              <a:rPr lang="en-US"/>
              <a:pPr>
                <a:defRPr/>
              </a:pPr>
              <a:t>‹#›</a:t>
            </a:fld>
            <a:endParaRPr lang="en-US"/>
          </a:p>
        </p:txBody>
      </p:sp>
    </p:spTree>
    <p:extLst>
      <p:ext uri="{BB962C8B-B14F-4D97-AF65-F5344CB8AC3E}">
        <p14:creationId xmlns:p14="http://schemas.microsoft.com/office/powerpoint/2010/main" val="360945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650EC2-AC2B-F04E-92AD-C5D739E743A6}" type="slidenum">
              <a:rPr lang="en-US"/>
              <a:pPr>
                <a:defRPr/>
              </a:pPr>
              <a:t>‹#›</a:t>
            </a:fld>
            <a:endParaRPr lang="en-US"/>
          </a:p>
        </p:txBody>
      </p:sp>
    </p:spTree>
    <p:extLst>
      <p:ext uri="{BB962C8B-B14F-4D97-AF65-F5344CB8AC3E}">
        <p14:creationId xmlns:p14="http://schemas.microsoft.com/office/powerpoint/2010/main" val="67907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39E2D-F4AB-2546-AD0B-5C30DF622FF1}" type="slidenum">
              <a:rPr lang="en-US"/>
              <a:pPr>
                <a:defRPr/>
              </a:pPr>
              <a:t>‹#›</a:t>
            </a:fld>
            <a:endParaRPr lang="en-US"/>
          </a:p>
        </p:txBody>
      </p:sp>
    </p:spTree>
    <p:extLst>
      <p:ext uri="{BB962C8B-B14F-4D97-AF65-F5344CB8AC3E}">
        <p14:creationId xmlns:p14="http://schemas.microsoft.com/office/powerpoint/2010/main" val="19534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B09306-D5B5-6645-BA6A-E3EE45118A55}" type="slidenum">
              <a:rPr lang="en-US"/>
              <a:pPr>
                <a:defRPr/>
              </a:pPr>
              <a:t>‹#›</a:t>
            </a:fld>
            <a:endParaRPr lang="en-US"/>
          </a:p>
        </p:txBody>
      </p:sp>
    </p:spTree>
    <p:extLst>
      <p:ext uri="{BB962C8B-B14F-4D97-AF65-F5344CB8AC3E}">
        <p14:creationId xmlns:p14="http://schemas.microsoft.com/office/powerpoint/2010/main" val="28940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1E3018-765A-4946-8001-13C3F03D20E4}" type="slidenum">
              <a:rPr lang="en-US"/>
              <a:pPr>
                <a:defRPr/>
              </a:pPr>
              <a:t>‹#›</a:t>
            </a:fld>
            <a:endParaRPr lang="en-US"/>
          </a:p>
        </p:txBody>
      </p:sp>
    </p:spTree>
    <p:extLst>
      <p:ext uri="{BB962C8B-B14F-4D97-AF65-F5344CB8AC3E}">
        <p14:creationId xmlns:p14="http://schemas.microsoft.com/office/powerpoint/2010/main" val="355389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C662A9-9FCA-8741-BC4D-F8B086E34C0B}" type="slidenum">
              <a:rPr lang="en-US"/>
              <a:pPr>
                <a:defRPr/>
              </a:pPr>
              <a:t>‹#›</a:t>
            </a:fld>
            <a:endParaRPr lang="en-US"/>
          </a:p>
        </p:txBody>
      </p:sp>
    </p:spTree>
    <p:extLst>
      <p:ext uri="{BB962C8B-B14F-4D97-AF65-F5344CB8AC3E}">
        <p14:creationId xmlns:p14="http://schemas.microsoft.com/office/powerpoint/2010/main" val="373146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CF6DF7-2A1A-D145-8AF5-F9B62D78E9F7}" type="slidenum">
              <a:rPr lang="en-US"/>
              <a:pPr>
                <a:defRPr/>
              </a:pPr>
              <a:t>‹#›</a:t>
            </a:fld>
            <a:endParaRPr lang="en-US"/>
          </a:p>
        </p:txBody>
      </p:sp>
    </p:spTree>
    <p:extLst>
      <p:ext uri="{BB962C8B-B14F-4D97-AF65-F5344CB8AC3E}">
        <p14:creationId xmlns:p14="http://schemas.microsoft.com/office/powerpoint/2010/main" val="140303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87011B-30A6-BC43-BC92-6CF0FD9AED77}" type="slidenum">
              <a:rPr lang="en-US"/>
              <a:pPr>
                <a:defRPr/>
              </a:pPr>
              <a:t>‹#›</a:t>
            </a:fld>
            <a:endParaRPr lang="en-US"/>
          </a:p>
        </p:txBody>
      </p:sp>
    </p:spTree>
    <p:extLst>
      <p:ext uri="{BB962C8B-B14F-4D97-AF65-F5344CB8AC3E}">
        <p14:creationId xmlns:p14="http://schemas.microsoft.com/office/powerpoint/2010/main" val="308737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54F51D-201E-F549-8D2D-58E292E0FF2B}" type="slidenum">
              <a:rPr lang="en-US"/>
              <a:pPr>
                <a:defRPr/>
              </a:pPr>
              <a:t>‹#›</a:t>
            </a:fld>
            <a:endParaRPr lang="en-US"/>
          </a:p>
        </p:txBody>
      </p:sp>
    </p:spTree>
    <p:extLst>
      <p:ext uri="{BB962C8B-B14F-4D97-AF65-F5344CB8AC3E}">
        <p14:creationId xmlns:p14="http://schemas.microsoft.com/office/powerpoint/2010/main" val="55379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156257-293B-9B4E-8A0A-789E45B8BE91}" type="slidenum">
              <a:rPr lang="en-US"/>
              <a:pPr>
                <a:defRPr/>
              </a:pPr>
              <a:t>‹#›</a:t>
            </a:fld>
            <a:endParaRPr lang="en-US"/>
          </a:p>
        </p:txBody>
      </p:sp>
    </p:spTree>
    <p:extLst>
      <p:ext uri="{BB962C8B-B14F-4D97-AF65-F5344CB8AC3E}">
        <p14:creationId xmlns:p14="http://schemas.microsoft.com/office/powerpoint/2010/main" val="533587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01B9207E-485A-664C-95DE-D38EF80BF6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tap.gallaudet.edu/Conferences/NAD201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hyperlink" Target="http://www.universalsubtitles.org/en/videos/zgBRiI8mfyH1/info/reach112-demo-movie/"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tap.gallaudet.edu/Conferences/NAD201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lstStyle/>
          <a:p>
            <a:pPr>
              <a:defRPr/>
            </a:pPr>
            <a:r>
              <a:rPr lang="en-US" sz="3600" b="1" dirty="0" smtClean="0">
                <a:cs typeface="+mj-cs"/>
              </a:rPr>
              <a:t>Video Quality and Interoperability across Videophones</a:t>
            </a:r>
            <a:br>
              <a:rPr lang="en-US" sz="3600" b="1" dirty="0" smtClean="0">
                <a:cs typeface="+mj-cs"/>
              </a:rPr>
            </a:br>
            <a:r>
              <a:rPr lang="en-US" sz="3600" b="1" dirty="0" smtClean="0">
                <a:cs typeface="+mj-cs"/>
              </a:rPr>
              <a:t>Today and in the Future</a:t>
            </a:r>
            <a:endParaRPr lang="en-US" sz="3600" b="1" dirty="0">
              <a:cs typeface="+mj-cs"/>
            </a:endParaRPr>
          </a:p>
        </p:txBody>
      </p:sp>
      <p:sp>
        <p:nvSpPr>
          <p:cNvPr id="2050" name="Rectangle 3"/>
          <p:cNvSpPr>
            <a:spLocks noGrp="1" noChangeArrowheads="1"/>
          </p:cNvSpPr>
          <p:nvPr>
            <p:ph type="subTitle" idx="1"/>
          </p:nvPr>
        </p:nvSpPr>
        <p:spPr>
          <a:xfrm>
            <a:off x="533400" y="3505200"/>
            <a:ext cx="7239000" cy="2133600"/>
          </a:xfrm>
        </p:spPr>
        <p:txBody>
          <a:bodyPr/>
          <a:lstStyle/>
          <a:p>
            <a:pPr algn="l" eaLnBrk="1" hangingPunct="1">
              <a:defRPr/>
            </a:pPr>
            <a:r>
              <a:rPr lang="en-US" dirty="0" smtClean="0">
                <a:latin typeface="Arial" charset="0"/>
                <a:cs typeface="+mn-cs"/>
              </a:rPr>
              <a:t>Christian Vogler and Norman Williams</a:t>
            </a:r>
          </a:p>
          <a:p>
            <a:pPr algn="l" eaLnBrk="1" hangingPunct="1">
              <a:defRPr/>
            </a:pPr>
            <a:endParaRPr lang="en-US" dirty="0" smtClean="0">
              <a:latin typeface="Arial" charset="0"/>
              <a:cs typeface="+mn-cs"/>
            </a:endParaRPr>
          </a:p>
          <a:p>
            <a:pPr algn="l" eaLnBrk="1" hangingPunct="1">
              <a:defRPr/>
            </a:pPr>
            <a:r>
              <a:rPr lang="en-US" dirty="0" smtClean="0">
                <a:latin typeface="Arial" charset="0"/>
                <a:cs typeface="+mn-cs"/>
              </a:rPr>
              <a:t>Technology Access Program, Gallaudet University</a:t>
            </a:r>
            <a:endParaRPr lang="en-US" dirty="0">
              <a:latin typeface="Arial" charset="0"/>
              <a:cs typeface="+mn-cs"/>
            </a:endParaRPr>
          </a:p>
        </p:txBody>
      </p:sp>
      <p:sp>
        <p:nvSpPr>
          <p:cNvPr id="13316" name="TextBox 2"/>
          <p:cNvSpPr txBox="1">
            <a:spLocks noChangeArrowheads="1"/>
          </p:cNvSpPr>
          <p:nvPr/>
        </p:nvSpPr>
        <p:spPr bwMode="auto">
          <a:xfrm>
            <a:off x="533400" y="6324600"/>
            <a:ext cx="723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NAD Conference, Louisville KY, July 3-7, 2012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Interoperability</a:t>
            </a:r>
            <a:endParaRPr lang="en-US" sz="4000" dirty="0">
              <a:solidFill>
                <a:schemeClr val="bg1"/>
              </a:solidFill>
              <a:cs typeface="+mj-cs"/>
            </a:endParaRPr>
          </a:p>
        </p:txBody>
      </p:sp>
      <p:sp>
        <p:nvSpPr>
          <p:cNvPr id="4" name="Content Placeholder 3"/>
          <p:cNvSpPr>
            <a:spLocks noGrp="1"/>
          </p:cNvSpPr>
          <p:nvPr>
            <p:ph idx="1"/>
          </p:nvPr>
        </p:nvSpPr>
        <p:spPr/>
        <p:txBody>
          <a:bodyPr/>
          <a:lstStyle/>
          <a:p>
            <a:pPr>
              <a:defRPr/>
            </a:pPr>
            <a:r>
              <a:rPr lang="en-US" b="1" dirty="0" smtClean="0">
                <a:cs typeface="+mn-cs"/>
              </a:rPr>
              <a:t>Interoperability </a:t>
            </a:r>
            <a:r>
              <a:rPr lang="en-US" dirty="0" smtClean="0">
                <a:cs typeface="+mn-cs"/>
              </a:rPr>
              <a:t>is a big barrier for us in the video calling world.</a:t>
            </a:r>
          </a:p>
          <a:p>
            <a:pPr lvl="1">
              <a:defRPr/>
            </a:pPr>
            <a:r>
              <a:rPr lang="en-US" b="1" i="1" dirty="0" smtClean="0">
                <a:cs typeface="+mn-cs"/>
              </a:rPr>
              <a:t>Interoperability: </a:t>
            </a:r>
            <a:r>
              <a:rPr lang="en-US" i="1" dirty="0" smtClean="0">
                <a:cs typeface="+mn-cs"/>
              </a:rPr>
              <a:t>devices from different vendors and providers work with each other.</a:t>
            </a:r>
            <a:endParaRPr lang="en-US" i="1" dirty="0">
              <a:cs typeface="+mn-cs"/>
            </a:endParaRPr>
          </a:p>
          <a:p>
            <a:pPr>
              <a:defRPr/>
            </a:pPr>
            <a:r>
              <a:rPr lang="en-US" dirty="0" smtClean="0">
                <a:cs typeface="+mn-cs"/>
              </a:rPr>
              <a:t>See what hearing callers can do:</a:t>
            </a:r>
          </a:p>
        </p:txBody>
      </p:sp>
    </p:spTree>
    <p:extLst>
      <p:ext uri="{BB962C8B-B14F-4D97-AF65-F5344CB8AC3E}">
        <p14:creationId xmlns:p14="http://schemas.microsoft.com/office/powerpoint/2010/main" val="28231848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Voice interoperability</a:t>
            </a:r>
            <a:endParaRPr lang="en-US" sz="4000" dirty="0">
              <a:solidFill>
                <a:schemeClr val="bg1"/>
              </a:solidFill>
              <a:cs typeface="+mj-cs"/>
            </a:endParaRPr>
          </a:p>
        </p:txBody>
      </p:sp>
      <p:pic>
        <p:nvPicPr>
          <p:cNvPr id="5" name="Picture 4" descr="An office-style landline phone" title="Landline ph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3600"/>
            <a:ext cx="2209800" cy="1653034"/>
          </a:xfrm>
          <a:prstGeom prst="rect">
            <a:avLst/>
          </a:prstGeom>
        </p:spPr>
      </p:pic>
      <p:pic>
        <p:nvPicPr>
          <p:cNvPr id="6" name="Picture 5" descr="A mobile phone with a screen and keypad" title="Mobile pho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1143000"/>
            <a:ext cx="1561666" cy="1676400"/>
          </a:xfrm>
          <a:prstGeom prst="rect">
            <a:avLst/>
          </a:prstGeom>
        </p:spPr>
      </p:pic>
      <p:pic>
        <p:nvPicPr>
          <p:cNvPr id="8" name="Picture 7" descr="Skype can call voice phones - landline or mobile" title="Skyp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286000"/>
            <a:ext cx="3429000" cy="1884589"/>
          </a:xfrm>
          <a:prstGeom prst="rect">
            <a:avLst/>
          </a:prstGeom>
        </p:spPr>
      </p:pic>
      <p:pic>
        <p:nvPicPr>
          <p:cNvPr id="9" name="Picture 8" descr="Answering machines or voicemail record calls" title="Tape record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3886200"/>
            <a:ext cx="2286000" cy="1664208"/>
          </a:xfrm>
          <a:prstGeom prst="rect">
            <a:avLst/>
          </a:prstGeom>
        </p:spPr>
      </p:pic>
      <p:grpSp>
        <p:nvGrpSpPr>
          <p:cNvPr id="29" name="Group 28" descr="In the voice calling world, phones and Internet software can call each other, leave messages to each other - it just works." title="Phones can call each other"/>
          <p:cNvGrpSpPr/>
          <p:nvPr/>
        </p:nvGrpSpPr>
        <p:grpSpPr>
          <a:xfrm>
            <a:off x="2667000" y="2743200"/>
            <a:ext cx="2514600" cy="1143000"/>
            <a:chOff x="2667000" y="2743200"/>
            <a:chExt cx="2514600" cy="1143000"/>
          </a:xfrm>
        </p:grpSpPr>
        <p:cxnSp>
          <p:nvCxnSpPr>
            <p:cNvPr id="13" name="Straight Arrow Connector 12"/>
            <p:cNvCxnSpPr/>
            <p:nvPr/>
          </p:nvCxnSpPr>
          <p:spPr>
            <a:xfrm flipH="1">
              <a:off x="3810000" y="2743200"/>
              <a:ext cx="76200" cy="3048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H="1" flipV="1">
              <a:off x="3962400" y="3276600"/>
              <a:ext cx="1219200" cy="762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a:endCxn id="5" idx="3"/>
            </p:cNvCxnSpPr>
            <p:nvPr/>
          </p:nvCxnSpPr>
          <p:spPr>
            <a:xfrm flipH="1" flipV="1">
              <a:off x="2667000" y="2960117"/>
              <a:ext cx="914400" cy="240283"/>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a:off x="3733800" y="3352800"/>
              <a:ext cx="0" cy="5334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27" name="Oval 26"/>
            <p:cNvSpPr/>
            <p:nvPr/>
          </p:nvSpPr>
          <p:spPr>
            <a:xfrm>
              <a:off x="3581400" y="3048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381000" y="5715000"/>
            <a:ext cx="8458200" cy="646331"/>
          </a:xfrm>
          <a:prstGeom prst="rect">
            <a:avLst/>
          </a:prstGeom>
          <a:noFill/>
        </p:spPr>
        <p:txBody>
          <a:bodyPr wrap="square" rtlCol="0">
            <a:spAutoFit/>
          </a:bodyPr>
          <a:lstStyle/>
          <a:p>
            <a:r>
              <a:rPr lang="en-US" dirty="0" smtClean="0"/>
              <a:t>Hearing callers can call each other with landline phones, mobile phones, Internet software, and leave messages via answering machines/voicemail. It just works.</a:t>
            </a:r>
            <a:endParaRPr lang="en-US" dirty="0"/>
          </a:p>
        </p:txBody>
      </p:sp>
    </p:spTree>
    <p:extLst>
      <p:ext uri="{BB962C8B-B14F-4D97-AF65-F5344CB8AC3E}">
        <p14:creationId xmlns:p14="http://schemas.microsoft.com/office/powerpoint/2010/main" val="4864979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Video interoperability</a:t>
            </a:r>
            <a:endParaRPr lang="en-US" sz="40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Video interoperability isn’t as good</a:t>
            </a:r>
          </a:p>
          <a:p>
            <a:pPr>
              <a:defRPr/>
            </a:pPr>
            <a:r>
              <a:rPr lang="en-US" dirty="0" smtClean="0">
                <a:cs typeface="+mn-cs"/>
              </a:rPr>
              <a:t>Many VRS apps and phones still can’t call each other</a:t>
            </a:r>
          </a:p>
          <a:p>
            <a:pPr>
              <a:defRPr/>
            </a:pPr>
            <a:r>
              <a:rPr lang="en-US" dirty="0" smtClean="0">
                <a:cs typeface="+mn-cs"/>
              </a:rPr>
              <a:t>We ran tests to find out -</a:t>
            </a:r>
          </a:p>
        </p:txBody>
      </p:sp>
    </p:spTree>
    <p:extLst>
      <p:ext uri="{BB962C8B-B14F-4D97-AF65-F5344CB8AC3E}">
        <p14:creationId xmlns:p14="http://schemas.microsoft.com/office/powerpoint/2010/main" val="18095967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Interoperability testing</a:t>
            </a:r>
            <a:endParaRPr lang="en-US" sz="40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Tested devices, software and apps from 5 major VRS providers: Sorenson, ZVRS, Purple, </a:t>
            </a:r>
            <a:r>
              <a:rPr lang="en-US" dirty="0" err="1" smtClean="0">
                <a:cs typeface="+mn-cs"/>
              </a:rPr>
              <a:t>SnapVRS</a:t>
            </a:r>
            <a:r>
              <a:rPr lang="en-US" dirty="0" smtClean="0">
                <a:cs typeface="+mn-cs"/>
              </a:rPr>
              <a:t>, and Convo</a:t>
            </a:r>
          </a:p>
          <a:p>
            <a:pPr>
              <a:defRPr/>
            </a:pPr>
            <a:r>
              <a:rPr lang="en-US" dirty="0" smtClean="0">
                <a:cs typeface="+mn-cs"/>
              </a:rPr>
              <a:t>Tested </a:t>
            </a:r>
            <a:r>
              <a:rPr lang="en-US" b="1" dirty="0" smtClean="0">
                <a:cs typeface="+mn-cs"/>
              </a:rPr>
              <a:t>only</a:t>
            </a:r>
            <a:r>
              <a:rPr lang="en-US" dirty="0" smtClean="0">
                <a:cs typeface="+mn-cs"/>
              </a:rPr>
              <a:t> devices and software that are available to </a:t>
            </a:r>
            <a:r>
              <a:rPr lang="en-US" b="1" dirty="0" smtClean="0">
                <a:cs typeface="+mn-cs"/>
              </a:rPr>
              <a:t>new customers</a:t>
            </a:r>
          </a:p>
          <a:p>
            <a:pPr>
              <a:defRPr/>
            </a:pPr>
            <a:endParaRPr lang="en-US" dirty="0" smtClean="0">
              <a:cs typeface="+mn-cs"/>
            </a:endParaRPr>
          </a:p>
        </p:txBody>
      </p:sp>
    </p:spTree>
    <p:extLst>
      <p:ext uri="{BB962C8B-B14F-4D97-AF65-F5344CB8AC3E}">
        <p14:creationId xmlns:p14="http://schemas.microsoft.com/office/powerpoint/2010/main" val="23042696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Testing environment</a:t>
            </a:r>
            <a:endParaRPr lang="en-US" dirty="0">
              <a:solidFill>
                <a:schemeClr val="bg1"/>
              </a:solidFill>
              <a:cs typeface="+mj-cs"/>
            </a:endParaRPr>
          </a:p>
        </p:txBody>
      </p:sp>
      <p:sp>
        <p:nvSpPr>
          <p:cNvPr id="4" name="Content Placeholder 3"/>
          <p:cNvSpPr>
            <a:spLocks noGrp="1"/>
          </p:cNvSpPr>
          <p:nvPr>
            <p:ph idx="1"/>
          </p:nvPr>
        </p:nvSpPr>
        <p:spPr/>
        <p:txBody>
          <a:bodyPr/>
          <a:lstStyle/>
          <a:p>
            <a:pPr marL="0" indent="0">
              <a:buNone/>
              <a:defRPr/>
            </a:pPr>
            <a:endParaRPr lang="en-US" dirty="0" smtClean="0">
              <a:cs typeface="+mn-cs"/>
            </a:endParaRPr>
          </a:p>
          <a:p>
            <a:pPr lvl="1">
              <a:defRPr/>
            </a:pPr>
            <a:endParaRPr lang="en-US" dirty="0"/>
          </a:p>
        </p:txBody>
      </p:sp>
      <p:pic>
        <p:nvPicPr>
          <p:cNvPr id="3" name="Picture 2" descr="Norman Williams is sitting in the lab. There are shelves with rows and rows of different videophones, computers, and tablets." title="Picture of our testing environment at Gallaud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 y="1524000"/>
            <a:ext cx="7543800" cy="5077222"/>
          </a:xfrm>
          <a:prstGeom prst="rect">
            <a:avLst/>
          </a:prstGeom>
        </p:spPr>
      </p:pic>
    </p:spTree>
    <p:extLst>
      <p:ext uri="{BB962C8B-B14F-4D97-AF65-F5344CB8AC3E}">
        <p14:creationId xmlns:p14="http://schemas.microsoft.com/office/powerpoint/2010/main" val="1485356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Testing method</a:t>
            </a:r>
            <a:endParaRPr lang="en-US" sz="40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Test </a:t>
            </a:r>
            <a:r>
              <a:rPr lang="en-US" dirty="0"/>
              <a:t>live </a:t>
            </a:r>
            <a:r>
              <a:rPr lang="en-US" dirty="0" smtClean="0"/>
              <a:t>call </a:t>
            </a:r>
            <a:r>
              <a:rPr lang="en-US" dirty="0"/>
              <a:t>from and to each device</a:t>
            </a:r>
          </a:p>
          <a:p>
            <a:pPr>
              <a:defRPr/>
            </a:pPr>
            <a:r>
              <a:rPr lang="en-US" dirty="0" smtClean="0"/>
              <a:t>Test </a:t>
            </a:r>
            <a:r>
              <a:rPr lang="en-US" dirty="0"/>
              <a:t>leaving message on answering </a:t>
            </a:r>
            <a:r>
              <a:rPr lang="en-US" dirty="0" smtClean="0"/>
              <a:t>machine</a:t>
            </a:r>
          </a:p>
          <a:p>
            <a:pPr lvl="1">
              <a:defRPr/>
            </a:pPr>
            <a:r>
              <a:rPr lang="en-US" dirty="0" smtClean="0"/>
              <a:t>Press “reject call” on answering phone to force answering machine on</a:t>
            </a:r>
          </a:p>
          <a:p>
            <a:pPr lvl="1">
              <a:defRPr/>
            </a:pPr>
            <a:r>
              <a:rPr lang="en-US" dirty="0" smtClean="0"/>
              <a:t>One limitation: Some phones may behave differently if you just let the call ring – but this would have taken too long</a:t>
            </a:r>
            <a:endParaRPr lang="en-US" dirty="0"/>
          </a:p>
          <a:p>
            <a:pPr>
              <a:defRPr/>
            </a:pPr>
            <a:r>
              <a:rPr lang="en-US" dirty="0"/>
              <a:t>21 devices </a:t>
            </a:r>
            <a:r>
              <a:rPr lang="en-US" dirty="0" smtClean="0"/>
              <a:t>on each side, </a:t>
            </a:r>
            <a:r>
              <a:rPr lang="en-US" dirty="0"/>
              <a:t>882 calls total; took 2 weeks to complete</a:t>
            </a:r>
          </a:p>
          <a:p>
            <a:pPr>
              <a:defRPr/>
            </a:pPr>
            <a:endParaRPr lang="en-US" dirty="0" smtClean="0">
              <a:cs typeface="+mn-cs"/>
            </a:endParaRPr>
          </a:p>
        </p:txBody>
      </p:sp>
    </p:spTree>
    <p:extLst>
      <p:ext uri="{BB962C8B-B14F-4D97-AF65-F5344CB8AC3E}">
        <p14:creationId xmlns:p14="http://schemas.microsoft.com/office/powerpoint/2010/main" val="40083751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Interoperability Results</a:t>
            </a:r>
            <a:endParaRPr lang="en-US" sz="40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Full results are in the spreadsheet on our web site: </a:t>
            </a:r>
            <a:r>
              <a:rPr lang="en-US" dirty="0" smtClean="0">
                <a:cs typeface="+mn-cs"/>
                <a:hlinkClick r:id="rId3"/>
              </a:rPr>
              <a:t>http://tap.gallaudet.edu</a:t>
            </a:r>
            <a:r>
              <a:rPr lang="en-US" dirty="0" smtClean="0">
                <a:cs typeface="+mn-cs"/>
                <a:hlinkClick r:id="rId3"/>
              </a:rPr>
              <a:t>/Conferences</a:t>
            </a:r>
            <a:r>
              <a:rPr lang="en-US" dirty="0" smtClean="0">
                <a:cs typeface="+mn-cs"/>
                <a:hlinkClick r:id="rId3"/>
              </a:rPr>
              <a:t>/NAD2012/</a:t>
            </a:r>
            <a:r>
              <a:rPr lang="en-US" dirty="0" smtClean="0">
                <a:cs typeface="+mn-cs"/>
              </a:rPr>
              <a:t> </a:t>
            </a:r>
          </a:p>
          <a:p>
            <a:pPr>
              <a:defRPr/>
            </a:pPr>
            <a:r>
              <a:rPr lang="en-US" dirty="0" smtClean="0">
                <a:cs typeface="+mn-cs"/>
              </a:rPr>
              <a:t>Some highlights:</a:t>
            </a:r>
          </a:p>
        </p:txBody>
      </p:sp>
    </p:spTree>
    <p:extLst>
      <p:ext uri="{BB962C8B-B14F-4D97-AF65-F5344CB8AC3E}">
        <p14:creationId xmlns:p14="http://schemas.microsoft.com/office/powerpoint/2010/main" val="15737300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Interoperability Summary</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Stand-alone VPs and computer software work better than mobile devices</a:t>
            </a:r>
          </a:p>
          <a:p>
            <a:pPr>
              <a:defRPr/>
            </a:pPr>
            <a:r>
              <a:rPr lang="en-US" dirty="0" smtClean="0">
                <a:cs typeface="+mn-cs"/>
              </a:rPr>
              <a:t>Live calls work better than leaving messages</a:t>
            </a:r>
          </a:p>
        </p:txBody>
      </p:sp>
    </p:spTree>
    <p:extLst>
      <p:ext uri="{BB962C8B-B14F-4D97-AF65-F5344CB8AC3E}">
        <p14:creationId xmlns:p14="http://schemas.microsoft.com/office/powerpoint/2010/main" val="9716654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Interoperability: Sorenson</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sz="2800" dirty="0" smtClean="0">
                <a:cs typeface="+mn-cs"/>
              </a:rPr>
              <a:t>Sorenson:</a:t>
            </a:r>
          </a:p>
          <a:p>
            <a:pPr lvl="1">
              <a:defRPr/>
            </a:pPr>
            <a:r>
              <a:rPr lang="en-US" sz="2400" dirty="0" smtClean="0">
                <a:cs typeface="+mn-cs"/>
              </a:rPr>
              <a:t>The stand-alone </a:t>
            </a:r>
            <a:r>
              <a:rPr lang="en-US" sz="2400" dirty="0" err="1" smtClean="0">
                <a:cs typeface="+mn-cs"/>
              </a:rPr>
              <a:t>nTouch</a:t>
            </a:r>
            <a:r>
              <a:rPr lang="en-US" sz="2400" dirty="0" smtClean="0">
                <a:cs typeface="+mn-cs"/>
              </a:rPr>
              <a:t> VP is compatible with many non-Sorenson products</a:t>
            </a:r>
          </a:p>
          <a:p>
            <a:pPr lvl="1">
              <a:defRPr/>
            </a:pPr>
            <a:r>
              <a:rPr lang="en-US" sz="2400" dirty="0" err="1" smtClean="0">
                <a:cs typeface="+mn-cs"/>
              </a:rPr>
              <a:t>nTouch</a:t>
            </a:r>
            <a:r>
              <a:rPr lang="en-US" sz="2400" dirty="0" smtClean="0">
                <a:cs typeface="+mn-cs"/>
              </a:rPr>
              <a:t> PC and the mobile clients do not work with  non-Sorenson products</a:t>
            </a:r>
          </a:p>
          <a:p>
            <a:pPr lvl="1">
              <a:defRPr/>
            </a:pPr>
            <a:r>
              <a:rPr lang="en-US" sz="2400" dirty="0" smtClean="0">
                <a:cs typeface="+mn-cs"/>
              </a:rPr>
              <a:t>Stand-alone </a:t>
            </a:r>
            <a:r>
              <a:rPr lang="en-US" sz="2400" dirty="0" err="1" smtClean="0">
                <a:cs typeface="+mn-cs"/>
              </a:rPr>
              <a:t>nTouch</a:t>
            </a:r>
            <a:r>
              <a:rPr lang="en-US" sz="2400" dirty="0" smtClean="0">
                <a:cs typeface="+mn-cs"/>
              </a:rPr>
              <a:t> VP can leave messages on most non-Sorenson products, but not vice versa</a:t>
            </a:r>
          </a:p>
          <a:p>
            <a:pPr lvl="1">
              <a:defRPr/>
            </a:pPr>
            <a:r>
              <a:rPr lang="en-US" sz="2400" dirty="0" smtClean="0">
                <a:cs typeface="+mn-cs"/>
              </a:rPr>
              <a:t>If the answering machine does not work, you may get a busy signal – it does not always mean that the person is using the phone</a:t>
            </a:r>
          </a:p>
        </p:txBody>
      </p:sp>
    </p:spTree>
    <p:extLst>
      <p:ext uri="{BB962C8B-B14F-4D97-AF65-F5344CB8AC3E}">
        <p14:creationId xmlns:p14="http://schemas.microsoft.com/office/powerpoint/2010/main" val="32123786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Interoperability: ZVRS</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ZVRS:</a:t>
            </a:r>
          </a:p>
          <a:p>
            <a:pPr lvl="1">
              <a:defRPr/>
            </a:pPr>
            <a:r>
              <a:rPr lang="en-US" dirty="0" smtClean="0">
                <a:cs typeface="+mn-cs"/>
              </a:rPr>
              <a:t>Generally works well with most other products for live calls</a:t>
            </a:r>
          </a:p>
          <a:p>
            <a:pPr lvl="1">
              <a:defRPr/>
            </a:pPr>
            <a:r>
              <a:rPr lang="en-US" dirty="0" smtClean="0">
                <a:cs typeface="+mn-cs"/>
              </a:rPr>
              <a:t>Can take incoming messages from most products</a:t>
            </a:r>
          </a:p>
          <a:p>
            <a:pPr lvl="1">
              <a:defRPr/>
            </a:pPr>
            <a:r>
              <a:rPr lang="en-US" dirty="0" smtClean="0">
                <a:cs typeface="+mn-cs"/>
              </a:rPr>
              <a:t>Problems with leaving messages on Purple answering machines; bug has been reported and may already have been corrected</a:t>
            </a:r>
          </a:p>
        </p:txBody>
      </p:sp>
    </p:spTree>
    <p:extLst>
      <p:ext uri="{BB962C8B-B14F-4D97-AF65-F5344CB8AC3E}">
        <p14:creationId xmlns:p14="http://schemas.microsoft.com/office/powerpoint/2010/main" val="31835895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Overview</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Who we are</a:t>
            </a:r>
          </a:p>
          <a:p>
            <a:pPr>
              <a:defRPr/>
            </a:pPr>
            <a:r>
              <a:rPr lang="en-US" dirty="0" smtClean="0">
                <a:cs typeface="+mn-cs"/>
              </a:rPr>
              <a:t>The state of video calling today</a:t>
            </a:r>
          </a:p>
          <a:p>
            <a:pPr lvl="1">
              <a:defRPr/>
            </a:pPr>
            <a:r>
              <a:rPr lang="en-US" dirty="0" smtClean="0"/>
              <a:t>Interoperability of videophones</a:t>
            </a:r>
          </a:p>
          <a:p>
            <a:pPr lvl="1">
              <a:defRPr/>
            </a:pPr>
            <a:r>
              <a:rPr lang="en-US" dirty="0" smtClean="0"/>
              <a:t>Video quality</a:t>
            </a:r>
          </a:p>
          <a:p>
            <a:pPr>
              <a:defRPr/>
            </a:pPr>
            <a:r>
              <a:rPr lang="en-US" dirty="0" smtClean="0">
                <a:cs typeface="+mn-cs"/>
              </a:rPr>
              <a:t>A look into the future</a:t>
            </a:r>
          </a:p>
          <a:p>
            <a:pPr lvl="1">
              <a:defRPr/>
            </a:pPr>
            <a:r>
              <a:rPr lang="en-US" dirty="0" smtClean="0"/>
              <a:t>Technical standards and mainstream video calling</a:t>
            </a:r>
          </a:p>
          <a:p>
            <a:pPr lvl="1">
              <a:defRPr/>
            </a:pPr>
            <a:r>
              <a:rPr lang="en-US" dirty="0" smtClean="0"/>
              <a:t>Better access to 9-1-1</a:t>
            </a:r>
          </a:p>
          <a:p>
            <a:pPr>
              <a:defRPr/>
            </a:pPr>
            <a:endParaRPr lang="en-US" dirty="0" smtClean="0">
              <a:cs typeface="+mn-cs"/>
            </a:endParaRPr>
          </a:p>
          <a:p>
            <a:pPr lvl="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Interoperability: Purple</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sz="2800" dirty="0" smtClean="0">
                <a:cs typeface="+mn-cs"/>
              </a:rPr>
              <a:t>Purple:</a:t>
            </a:r>
          </a:p>
          <a:p>
            <a:pPr lvl="1">
              <a:defRPr/>
            </a:pPr>
            <a:r>
              <a:rPr lang="en-US" sz="2400" dirty="0" smtClean="0">
                <a:cs typeface="+mn-cs"/>
              </a:rPr>
              <a:t>Works well with most other products for live calls</a:t>
            </a:r>
          </a:p>
          <a:p>
            <a:pPr lvl="1">
              <a:defRPr/>
            </a:pPr>
            <a:r>
              <a:rPr lang="en-US" sz="2400" dirty="0" smtClean="0">
                <a:cs typeface="+mn-cs"/>
              </a:rPr>
              <a:t>Some problems with taking messages on answering machine – calls ring, but never connect to the answering machine.</a:t>
            </a:r>
          </a:p>
          <a:p>
            <a:pPr lvl="2">
              <a:defRPr/>
            </a:pPr>
            <a:r>
              <a:rPr lang="en-US" sz="2000" dirty="0" smtClean="0">
                <a:cs typeface="+mn-cs"/>
              </a:rPr>
              <a:t>Possibly due to a problem with sharing an account across multiple devices in our test setup</a:t>
            </a:r>
          </a:p>
          <a:p>
            <a:pPr lvl="1">
              <a:defRPr/>
            </a:pPr>
            <a:r>
              <a:rPr lang="en-US" sz="2400" dirty="0" smtClean="0">
                <a:cs typeface="+mn-cs"/>
              </a:rPr>
              <a:t>Purple and Convo products have problems talking to each other</a:t>
            </a:r>
          </a:p>
          <a:p>
            <a:pPr lvl="1">
              <a:defRPr/>
            </a:pPr>
            <a:r>
              <a:rPr lang="en-US" sz="2400" dirty="0" smtClean="0">
                <a:cs typeface="+mn-cs"/>
              </a:rPr>
              <a:t>Purple </a:t>
            </a:r>
            <a:r>
              <a:rPr lang="en-US" sz="2400" dirty="0" err="1" smtClean="0">
                <a:cs typeface="+mn-cs"/>
              </a:rPr>
              <a:t>iOS</a:t>
            </a:r>
            <a:r>
              <a:rPr lang="en-US" sz="2400" dirty="0" smtClean="0">
                <a:cs typeface="+mn-cs"/>
              </a:rPr>
              <a:t> client has problems if the Purple user rejects a call – the call does not go to the answering machine. </a:t>
            </a:r>
            <a:r>
              <a:rPr lang="en-US" sz="2400" dirty="0">
                <a:cs typeface="+mn-cs"/>
              </a:rPr>
              <a:t>B</a:t>
            </a:r>
            <a:r>
              <a:rPr lang="en-US" sz="2400" dirty="0" smtClean="0">
                <a:cs typeface="+mn-cs"/>
              </a:rPr>
              <a:t>ug has been reported.</a:t>
            </a:r>
          </a:p>
        </p:txBody>
      </p:sp>
    </p:spTree>
    <p:extLst>
      <p:ext uri="{BB962C8B-B14F-4D97-AF65-F5344CB8AC3E}">
        <p14:creationId xmlns:p14="http://schemas.microsoft.com/office/powerpoint/2010/main" val="22665627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Interoperability: </a:t>
            </a:r>
            <a:r>
              <a:rPr lang="en-US" sz="3600" dirty="0" err="1" smtClean="0">
                <a:solidFill>
                  <a:schemeClr val="bg1"/>
                </a:solidFill>
                <a:cs typeface="+mj-cs"/>
              </a:rPr>
              <a:t>SnapVRS</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err="1" smtClean="0">
                <a:cs typeface="+mn-cs"/>
              </a:rPr>
              <a:t>SnapVRS</a:t>
            </a:r>
            <a:r>
              <a:rPr lang="en-US" dirty="0" smtClean="0">
                <a:cs typeface="+mn-cs"/>
              </a:rPr>
              <a:t>:</a:t>
            </a:r>
          </a:p>
          <a:p>
            <a:pPr lvl="1">
              <a:defRPr/>
            </a:pPr>
            <a:r>
              <a:rPr lang="en-US" dirty="0" smtClean="0">
                <a:cs typeface="+mn-cs"/>
              </a:rPr>
              <a:t>Tested only the </a:t>
            </a:r>
            <a:r>
              <a:rPr lang="en-US" dirty="0" err="1" smtClean="0">
                <a:cs typeface="+mn-cs"/>
              </a:rPr>
              <a:t>Ojo</a:t>
            </a:r>
            <a:r>
              <a:rPr lang="en-US" dirty="0" smtClean="0">
                <a:cs typeface="+mn-cs"/>
              </a:rPr>
              <a:t> stand-alone videophone</a:t>
            </a:r>
          </a:p>
          <a:p>
            <a:pPr lvl="1">
              <a:defRPr/>
            </a:pPr>
            <a:r>
              <a:rPr lang="en-US" dirty="0" smtClean="0">
                <a:cs typeface="+mn-cs"/>
              </a:rPr>
              <a:t>Generally works with other vendors’ products</a:t>
            </a:r>
          </a:p>
          <a:p>
            <a:pPr lvl="1">
              <a:defRPr/>
            </a:pPr>
            <a:r>
              <a:rPr lang="en-US" dirty="0" smtClean="0">
                <a:cs typeface="+mn-cs"/>
              </a:rPr>
              <a:t>Can take incoming messages from most products, some problems with taking messages from Purple products</a:t>
            </a:r>
          </a:p>
        </p:txBody>
      </p:sp>
    </p:spTree>
    <p:extLst>
      <p:ext uri="{BB962C8B-B14F-4D97-AF65-F5344CB8AC3E}">
        <p14:creationId xmlns:p14="http://schemas.microsoft.com/office/powerpoint/2010/main" val="16785739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Interoperability: Convo</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Convo:</a:t>
            </a:r>
          </a:p>
          <a:p>
            <a:pPr lvl="1">
              <a:defRPr/>
            </a:pPr>
            <a:r>
              <a:rPr lang="en-US" dirty="0"/>
              <a:t>Can leave messages on most other products’ answering machine</a:t>
            </a:r>
          </a:p>
          <a:p>
            <a:pPr lvl="1">
              <a:defRPr/>
            </a:pPr>
            <a:r>
              <a:rPr lang="en-US" dirty="0" smtClean="0">
                <a:cs typeface="+mn-cs"/>
              </a:rPr>
              <a:t>Cannot take incoming messages – no answering machine</a:t>
            </a:r>
          </a:p>
          <a:p>
            <a:pPr lvl="1">
              <a:defRPr/>
            </a:pPr>
            <a:r>
              <a:rPr lang="en-US" dirty="0" smtClean="0"/>
              <a:t>Convo and Purple products have problems talking to each other</a:t>
            </a:r>
            <a:endParaRPr lang="en-US" dirty="0"/>
          </a:p>
          <a:p>
            <a:pPr marL="457200" lvl="1" indent="0">
              <a:buNone/>
              <a:defRPr/>
            </a:pPr>
            <a:endParaRPr lang="en-US" dirty="0" smtClean="0">
              <a:cs typeface="+mn-cs"/>
            </a:endParaRPr>
          </a:p>
        </p:txBody>
      </p:sp>
    </p:spTree>
    <p:extLst>
      <p:ext uri="{BB962C8B-B14F-4D97-AF65-F5344CB8AC3E}">
        <p14:creationId xmlns:p14="http://schemas.microsoft.com/office/powerpoint/2010/main" val="21831810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Types of problems</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Videophone does not ring</a:t>
            </a:r>
          </a:p>
          <a:p>
            <a:pPr lvl="1">
              <a:defRPr/>
            </a:pPr>
            <a:r>
              <a:rPr lang="en-US" dirty="0" smtClean="0">
                <a:cs typeface="+mn-cs"/>
              </a:rPr>
              <a:t>… you have no idea that someone called</a:t>
            </a:r>
          </a:p>
          <a:p>
            <a:pPr>
              <a:defRPr/>
            </a:pPr>
            <a:r>
              <a:rPr lang="en-US" dirty="0" smtClean="0">
                <a:cs typeface="+mn-cs"/>
              </a:rPr>
              <a:t>Black/green screen</a:t>
            </a:r>
          </a:p>
          <a:p>
            <a:pPr lvl="1">
              <a:defRPr/>
            </a:pPr>
            <a:r>
              <a:rPr lang="en-US" dirty="0" smtClean="0">
                <a:cs typeface="+mn-cs"/>
              </a:rPr>
              <a:t>… the caller can’t see you or vice versa</a:t>
            </a:r>
          </a:p>
          <a:p>
            <a:pPr>
              <a:defRPr/>
            </a:pPr>
            <a:r>
              <a:rPr lang="en-US" dirty="0" smtClean="0">
                <a:cs typeface="+mn-cs"/>
              </a:rPr>
              <a:t>Call gets disconnected</a:t>
            </a:r>
          </a:p>
          <a:p>
            <a:pPr lvl="1">
              <a:defRPr/>
            </a:pPr>
            <a:r>
              <a:rPr lang="en-US" dirty="0" smtClean="0">
                <a:cs typeface="+mn-cs"/>
              </a:rPr>
              <a:t>… you can’t finish your conversation</a:t>
            </a:r>
          </a:p>
          <a:p>
            <a:pPr>
              <a:defRPr/>
            </a:pPr>
            <a:r>
              <a:rPr lang="en-US" dirty="0" smtClean="0">
                <a:cs typeface="+mn-cs"/>
              </a:rPr>
              <a:t>Answering machine does not work</a:t>
            </a:r>
          </a:p>
          <a:p>
            <a:pPr lvl="1">
              <a:defRPr/>
            </a:pPr>
            <a:r>
              <a:rPr lang="en-US" dirty="0" smtClean="0">
                <a:cs typeface="+mn-cs"/>
              </a:rPr>
              <a:t>… people can’t leave messages for you</a:t>
            </a:r>
          </a:p>
          <a:p>
            <a:pPr>
              <a:defRPr/>
            </a:pPr>
            <a:endParaRPr lang="en-US" dirty="0" smtClean="0">
              <a:cs typeface="+mn-cs"/>
            </a:endParaRPr>
          </a:p>
          <a:p>
            <a:pPr lvl="1">
              <a:defRPr/>
            </a:pPr>
            <a:endParaRPr lang="en-US" dirty="0"/>
          </a:p>
        </p:txBody>
      </p:sp>
    </p:spTree>
    <p:extLst>
      <p:ext uri="{BB962C8B-B14F-4D97-AF65-F5344CB8AC3E}">
        <p14:creationId xmlns:p14="http://schemas.microsoft.com/office/powerpoint/2010/main" val="33782910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About mobiles …</a:t>
            </a:r>
            <a:endParaRPr lang="en-US" sz="4000" dirty="0">
              <a:solidFill>
                <a:schemeClr val="bg1"/>
              </a:solidFill>
              <a:cs typeface="+mj-cs"/>
            </a:endParaRPr>
          </a:p>
        </p:txBody>
      </p:sp>
      <p:sp>
        <p:nvSpPr>
          <p:cNvPr id="4" name="Content Placeholder 3"/>
          <p:cNvSpPr>
            <a:spLocks noGrp="1"/>
          </p:cNvSpPr>
          <p:nvPr>
            <p:ph idx="1"/>
          </p:nvPr>
        </p:nvSpPr>
        <p:spPr/>
        <p:txBody>
          <a:bodyPr/>
          <a:lstStyle/>
          <a:p>
            <a:pPr lvl="1">
              <a:defRPr/>
            </a:pPr>
            <a:r>
              <a:rPr lang="en-US" sz="2400" dirty="0" smtClean="0">
                <a:cs typeface="+mn-cs"/>
              </a:rPr>
              <a:t>Interoperability is worse than with standalone VPs and computer software</a:t>
            </a:r>
          </a:p>
          <a:p>
            <a:pPr lvl="1">
              <a:defRPr/>
            </a:pPr>
            <a:r>
              <a:rPr lang="en-US" sz="2400" dirty="0" smtClean="0">
                <a:cs typeface="+mn-cs"/>
              </a:rPr>
              <a:t>Data bandwidth and data caps (2 GB is just 2-4 hours of calling time)</a:t>
            </a:r>
          </a:p>
          <a:p>
            <a:pPr lvl="1">
              <a:defRPr/>
            </a:pPr>
            <a:r>
              <a:rPr lang="en-US" sz="2400" dirty="0" smtClean="0">
                <a:cs typeface="+mn-cs"/>
              </a:rPr>
              <a:t>With some iPhone and </a:t>
            </a:r>
            <a:r>
              <a:rPr lang="en-US" sz="2400" dirty="0" err="1" smtClean="0">
                <a:cs typeface="+mn-cs"/>
              </a:rPr>
              <a:t>iPad</a:t>
            </a:r>
            <a:r>
              <a:rPr lang="en-US" sz="2400" dirty="0" smtClean="0">
                <a:cs typeface="+mn-cs"/>
              </a:rPr>
              <a:t> VRS apps, the receiving side does </a:t>
            </a:r>
            <a:r>
              <a:rPr lang="en-US" sz="2400" smtClean="0">
                <a:cs typeface="+mn-cs"/>
              </a:rPr>
              <a:t>not get </a:t>
            </a:r>
            <a:r>
              <a:rPr lang="en-US" sz="2400" dirty="0" smtClean="0">
                <a:cs typeface="+mn-cs"/>
              </a:rPr>
              <a:t>the best video compression codec (H.264)</a:t>
            </a:r>
          </a:p>
          <a:p>
            <a:pPr lvl="2">
              <a:defRPr/>
            </a:pPr>
            <a:r>
              <a:rPr lang="en-US" sz="2000" dirty="0" smtClean="0">
                <a:cs typeface="+mn-cs"/>
              </a:rPr>
              <a:t> this means that they use twice as much data as other devices to get similar video quality</a:t>
            </a:r>
          </a:p>
          <a:p>
            <a:pPr lvl="1">
              <a:defRPr/>
            </a:pPr>
            <a:r>
              <a:rPr lang="en-US" sz="2400" dirty="0" smtClean="0">
                <a:cs typeface="+mn-cs"/>
              </a:rPr>
              <a:t>It takes months before new Android devices are supported – if at all</a:t>
            </a:r>
          </a:p>
          <a:p>
            <a:pPr lvl="1">
              <a:defRPr/>
            </a:pPr>
            <a:r>
              <a:rPr lang="en-US" sz="2400" dirty="0" smtClean="0">
                <a:cs typeface="+mn-cs"/>
              </a:rPr>
              <a:t>Some apps drain your batteries very quickly</a:t>
            </a:r>
          </a:p>
          <a:p>
            <a:pPr lvl="1">
              <a:defRPr/>
            </a:pPr>
            <a:endParaRPr lang="en-US" dirty="0" smtClean="0">
              <a:cs typeface="+mn-cs"/>
            </a:endParaRPr>
          </a:p>
          <a:p>
            <a:pPr lvl="1">
              <a:defRPr/>
            </a:pPr>
            <a:endParaRPr lang="en-US" dirty="0"/>
          </a:p>
        </p:txBody>
      </p:sp>
    </p:spTree>
    <p:extLst>
      <p:ext uri="{BB962C8B-B14F-4D97-AF65-F5344CB8AC3E}">
        <p14:creationId xmlns:p14="http://schemas.microsoft.com/office/powerpoint/2010/main" val="28508632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err="1" smtClean="0">
                <a:solidFill>
                  <a:schemeClr val="bg1"/>
                </a:solidFill>
                <a:cs typeface="+mj-cs"/>
              </a:rPr>
              <a:t>Interop</a:t>
            </a:r>
            <a:r>
              <a:rPr lang="en-US" sz="4000" dirty="0" smtClean="0">
                <a:solidFill>
                  <a:schemeClr val="bg1"/>
                </a:solidFill>
                <a:cs typeface="+mj-cs"/>
              </a:rPr>
              <a:t>: Consequences</a:t>
            </a:r>
            <a:endParaRPr lang="en-US" sz="40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All this means:</a:t>
            </a:r>
          </a:p>
          <a:p>
            <a:pPr lvl="1">
              <a:defRPr/>
            </a:pPr>
            <a:r>
              <a:rPr lang="en-US" dirty="0" smtClean="0">
                <a:cs typeface="+mn-cs"/>
              </a:rPr>
              <a:t>We </a:t>
            </a:r>
            <a:r>
              <a:rPr lang="en-US" b="1" dirty="0" smtClean="0">
                <a:cs typeface="+mn-cs"/>
              </a:rPr>
              <a:t>still </a:t>
            </a:r>
            <a:r>
              <a:rPr lang="en-US" dirty="0" smtClean="0">
                <a:cs typeface="+mn-cs"/>
              </a:rPr>
              <a:t>need more than one videophone or software application to keep in touch with all of our friends and family</a:t>
            </a:r>
          </a:p>
          <a:p>
            <a:pPr lvl="1">
              <a:defRPr/>
            </a:pPr>
            <a:r>
              <a:rPr lang="en-US" dirty="0" smtClean="0">
                <a:cs typeface="+mn-cs"/>
              </a:rPr>
              <a:t>It is dangerous to rely on the answering machine, especially if you try to run a business via your videophone</a:t>
            </a:r>
          </a:p>
          <a:p>
            <a:pPr lvl="1">
              <a:defRPr/>
            </a:pPr>
            <a:r>
              <a:rPr lang="en-US" dirty="0" smtClean="0">
                <a:cs typeface="+mn-cs"/>
              </a:rPr>
              <a:t>We still don’t have good ways to make mobile calls</a:t>
            </a:r>
          </a:p>
          <a:p>
            <a:pPr>
              <a:defRPr/>
            </a:pPr>
            <a:endParaRPr lang="en-US" dirty="0" smtClean="0">
              <a:cs typeface="+mn-cs"/>
            </a:endParaRPr>
          </a:p>
          <a:p>
            <a:pPr lvl="1">
              <a:defRPr/>
            </a:pPr>
            <a:endParaRPr lang="en-US" dirty="0"/>
          </a:p>
        </p:txBody>
      </p:sp>
    </p:spTree>
    <p:extLst>
      <p:ext uri="{BB962C8B-B14F-4D97-AF65-F5344CB8AC3E}">
        <p14:creationId xmlns:p14="http://schemas.microsoft.com/office/powerpoint/2010/main" val="27550977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Video quality</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b="1" dirty="0" smtClean="0">
                <a:cs typeface="+mn-cs"/>
              </a:rPr>
              <a:t>Video quality</a:t>
            </a:r>
            <a:r>
              <a:rPr lang="en-US" dirty="0" smtClean="0">
                <a:cs typeface="+mn-cs"/>
              </a:rPr>
              <a:t> is a confusing topic.</a:t>
            </a:r>
          </a:p>
          <a:p>
            <a:pPr>
              <a:defRPr/>
            </a:pPr>
            <a:endParaRPr lang="en-US" dirty="0">
              <a:cs typeface="+mn-cs"/>
            </a:endParaRPr>
          </a:p>
          <a:p>
            <a:pPr>
              <a:defRPr/>
            </a:pPr>
            <a:endParaRPr lang="en-US" dirty="0" smtClean="0">
              <a:cs typeface="+mn-cs"/>
            </a:endParaRPr>
          </a:p>
          <a:p>
            <a:pPr>
              <a:defRPr/>
            </a:pPr>
            <a:endParaRPr lang="en-US" dirty="0">
              <a:cs typeface="+mn-cs"/>
            </a:endParaRPr>
          </a:p>
          <a:p>
            <a:pPr>
              <a:defRPr/>
            </a:pPr>
            <a:endParaRPr lang="en-US" dirty="0" smtClean="0">
              <a:cs typeface="+mn-cs"/>
            </a:endParaRPr>
          </a:p>
          <a:p>
            <a:pPr>
              <a:defRPr/>
            </a:pPr>
            <a:r>
              <a:rPr lang="en-US" dirty="0" smtClean="0">
                <a:cs typeface="+mn-cs"/>
              </a:rPr>
              <a:t>Lots of misinformation, and even the FCC and VRS companies do not always get it right</a:t>
            </a:r>
          </a:p>
          <a:p>
            <a:pPr marL="0" indent="0">
              <a:buNone/>
              <a:defRPr/>
            </a:pPr>
            <a:endParaRPr lang="en-US" dirty="0" smtClean="0"/>
          </a:p>
          <a:p>
            <a:pPr>
              <a:defRPr/>
            </a:pPr>
            <a:endParaRPr lang="en-US" dirty="0" smtClean="0">
              <a:cs typeface="+mn-cs"/>
            </a:endParaRPr>
          </a:p>
          <a:p>
            <a:pPr lvl="1">
              <a:defRPr/>
            </a:pPr>
            <a:endParaRPr lang="en-US" dirty="0"/>
          </a:p>
        </p:txBody>
      </p:sp>
      <p:pic>
        <p:nvPicPr>
          <p:cNvPr id="3" name="Picture 2" title="Reasonable quality video with a different device and came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2362200"/>
            <a:ext cx="1752600" cy="1698011"/>
          </a:xfrm>
          <a:prstGeom prst="rect">
            <a:avLst/>
          </a:prstGeom>
        </p:spPr>
      </p:pic>
      <p:pic>
        <p:nvPicPr>
          <p:cNvPr id="5" name="Picture 4" title="High-quality vide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0" y="2362200"/>
            <a:ext cx="2133600" cy="1703439"/>
          </a:xfrm>
          <a:prstGeom prst="rect">
            <a:avLst/>
          </a:prstGeom>
        </p:spPr>
      </p:pic>
      <p:pic>
        <p:nvPicPr>
          <p:cNvPr id="6" name="Picture 5" title="Horrible picture with &quot;ghosting&quot; of hand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6549" y="2362200"/>
            <a:ext cx="2169751" cy="1700784"/>
          </a:xfrm>
          <a:prstGeom prst="rect">
            <a:avLst/>
          </a:prstGeom>
        </p:spPr>
      </p:pic>
      <p:pic>
        <p:nvPicPr>
          <p:cNvPr id="7" name="Picture 6" title="Blurry and pixelated hands in vide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 y="2362200"/>
            <a:ext cx="2057400" cy="17033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What affects quality?</a:t>
            </a:r>
            <a:endParaRPr lang="en-US" dirty="0">
              <a:solidFill>
                <a:schemeClr val="bg1"/>
              </a:solidFill>
              <a:cs typeface="+mj-cs"/>
            </a:endParaRPr>
          </a:p>
        </p:txBody>
      </p:sp>
      <p:pic>
        <p:nvPicPr>
          <p:cNvPr id="3" name="Picture 2" title="Video camera"/>
          <p:cNvPicPr>
            <a:picLocks noChangeAspect="1"/>
          </p:cNvPicPr>
          <p:nvPr/>
        </p:nvPicPr>
        <p:blipFill>
          <a:blip r:embed="rId3"/>
          <a:stretch>
            <a:fillRect/>
          </a:stretch>
        </p:blipFill>
        <p:spPr>
          <a:xfrm>
            <a:off x="7162800" y="1600200"/>
            <a:ext cx="1397547" cy="1828800"/>
          </a:xfrm>
          <a:prstGeom prst="rect">
            <a:avLst/>
          </a:prstGeom>
        </p:spPr>
      </p:pic>
      <p:grpSp>
        <p:nvGrpSpPr>
          <p:cNvPr id="9" name="Group 8" title="Screenshot of videophone settings"/>
          <p:cNvGrpSpPr/>
          <p:nvPr/>
        </p:nvGrpSpPr>
        <p:grpSpPr>
          <a:xfrm>
            <a:off x="381000" y="1371600"/>
            <a:ext cx="3180629" cy="2057400"/>
            <a:chOff x="533400" y="1676400"/>
            <a:chExt cx="3632200" cy="2349500"/>
          </a:xfrm>
        </p:grpSpPr>
        <p:pic>
          <p:nvPicPr>
            <p:cNvPr id="8" name="Picture 7" descr="VPSetting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971800"/>
              <a:ext cx="3022600" cy="1054100"/>
            </a:xfrm>
            <a:prstGeom prst="rect">
              <a:avLst/>
            </a:prstGeom>
          </p:spPr>
        </p:pic>
        <p:pic>
          <p:nvPicPr>
            <p:cNvPr id="7" name="Picture 6" descr="VPset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676400"/>
              <a:ext cx="3505200" cy="1393371"/>
            </a:xfrm>
            <a:prstGeom prst="rect">
              <a:avLst/>
            </a:prstGeom>
          </p:spPr>
        </p:pic>
      </p:grpSp>
      <p:pic>
        <p:nvPicPr>
          <p:cNvPr id="10" name="Picture 9" title="WiFi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1295400"/>
            <a:ext cx="1725168" cy="2438400"/>
          </a:xfrm>
          <a:prstGeom prst="rect">
            <a:avLst/>
          </a:prstGeom>
        </p:spPr>
      </p:pic>
      <p:pic>
        <p:nvPicPr>
          <p:cNvPr id="11" name="Picture 10" title="Logo of Internet spanning the glob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4191000"/>
            <a:ext cx="1905000" cy="1905000"/>
          </a:xfrm>
          <a:prstGeom prst="rect">
            <a:avLst/>
          </a:prstGeom>
        </p:spPr>
      </p:pic>
      <p:pic>
        <p:nvPicPr>
          <p:cNvPr id="13" name="Picture 12" title="Cell tower emitting radio wave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9200" y="4038600"/>
            <a:ext cx="2743200" cy="2057400"/>
          </a:xfrm>
          <a:prstGeom prst="rect">
            <a:avLst/>
          </a:prstGeom>
        </p:spPr>
      </p:pic>
      <p:sp>
        <p:nvSpPr>
          <p:cNvPr id="14" name="TextBox 13"/>
          <p:cNvSpPr txBox="1"/>
          <p:nvPr/>
        </p:nvSpPr>
        <p:spPr>
          <a:xfrm>
            <a:off x="304800" y="3429000"/>
            <a:ext cx="3351448" cy="523220"/>
          </a:xfrm>
          <a:prstGeom prst="rect">
            <a:avLst/>
          </a:prstGeom>
          <a:noFill/>
        </p:spPr>
        <p:txBody>
          <a:bodyPr wrap="none" rtlCol="0">
            <a:spAutoFit/>
          </a:bodyPr>
          <a:lstStyle/>
          <a:p>
            <a:r>
              <a:rPr lang="en-US" sz="2800" dirty="0" smtClean="0"/>
              <a:t>VP network settings</a:t>
            </a:r>
            <a:endParaRPr lang="en-US" sz="2800" dirty="0"/>
          </a:p>
        </p:txBody>
      </p:sp>
      <p:sp>
        <p:nvSpPr>
          <p:cNvPr id="15" name="TextBox 14"/>
          <p:cNvSpPr txBox="1"/>
          <p:nvPr/>
        </p:nvSpPr>
        <p:spPr>
          <a:xfrm>
            <a:off x="4191000" y="2895600"/>
            <a:ext cx="1940405" cy="523220"/>
          </a:xfrm>
          <a:prstGeom prst="rect">
            <a:avLst/>
          </a:prstGeom>
          <a:noFill/>
        </p:spPr>
        <p:txBody>
          <a:bodyPr wrap="none" rtlCol="0">
            <a:spAutoFit/>
          </a:bodyPr>
          <a:lstStyle/>
          <a:p>
            <a:r>
              <a:rPr lang="en-US" sz="2800" dirty="0" err="1" smtClean="0"/>
              <a:t>WiFi</a:t>
            </a:r>
            <a:r>
              <a:rPr lang="en-US" sz="2800" dirty="0" smtClean="0"/>
              <a:t> signal</a:t>
            </a:r>
            <a:endParaRPr lang="en-US" sz="2800" dirty="0"/>
          </a:p>
        </p:txBody>
      </p:sp>
      <p:sp>
        <p:nvSpPr>
          <p:cNvPr id="16" name="TextBox 15"/>
          <p:cNvSpPr txBox="1"/>
          <p:nvPr/>
        </p:nvSpPr>
        <p:spPr>
          <a:xfrm>
            <a:off x="6934200" y="3429000"/>
            <a:ext cx="1461758" cy="523220"/>
          </a:xfrm>
          <a:prstGeom prst="rect">
            <a:avLst/>
          </a:prstGeom>
          <a:noFill/>
        </p:spPr>
        <p:txBody>
          <a:bodyPr wrap="none" rtlCol="0">
            <a:spAutoFit/>
          </a:bodyPr>
          <a:lstStyle/>
          <a:p>
            <a:r>
              <a:rPr lang="en-US" sz="2800" dirty="0" smtClean="0"/>
              <a:t>Camera</a:t>
            </a:r>
            <a:endParaRPr lang="en-US" sz="2800" dirty="0"/>
          </a:p>
        </p:txBody>
      </p:sp>
      <p:sp>
        <p:nvSpPr>
          <p:cNvPr id="17" name="TextBox 16"/>
          <p:cNvSpPr txBox="1"/>
          <p:nvPr/>
        </p:nvSpPr>
        <p:spPr>
          <a:xfrm>
            <a:off x="5105400" y="5943600"/>
            <a:ext cx="2599465" cy="523220"/>
          </a:xfrm>
          <a:prstGeom prst="rect">
            <a:avLst/>
          </a:prstGeom>
          <a:noFill/>
        </p:spPr>
        <p:txBody>
          <a:bodyPr wrap="none" rtlCol="0">
            <a:spAutoFit/>
          </a:bodyPr>
          <a:lstStyle/>
          <a:p>
            <a:r>
              <a:rPr lang="en-US" sz="2800" dirty="0" smtClean="0"/>
              <a:t>Mobile network</a:t>
            </a:r>
            <a:endParaRPr lang="en-US" sz="2800" dirty="0"/>
          </a:p>
        </p:txBody>
      </p:sp>
      <p:sp>
        <p:nvSpPr>
          <p:cNvPr id="18" name="TextBox 17"/>
          <p:cNvSpPr txBox="1"/>
          <p:nvPr/>
        </p:nvSpPr>
        <p:spPr>
          <a:xfrm>
            <a:off x="990600" y="6019800"/>
            <a:ext cx="3238887" cy="523220"/>
          </a:xfrm>
          <a:prstGeom prst="rect">
            <a:avLst/>
          </a:prstGeom>
          <a:noFill/>
        </p:spPr>
        <p:txBody>
          <a:bodyPr wrap="none" rtlCol="0">
            <a:spAutoFit/>
          </a:bodyPr>
          <a:lstStyle/>
          <a:p>
            <a:r>
              <a:rPr lang="en-US" sz="2800" dirty="0" smtClean="0"/>
              <a:t>Internet connection</a:t>
            </a:r>
            <a:endParaRPr lang="en-US" sz="2800" dirty="0"/>
          </a:p>
        </p:txBody>
      </p:sp>
    </p:spTree>
    <p:extLst>
      <p:ext uri="{BB962C8B-B14F-4D97-AF65-F5344CB8AC3E}">
        <p14:creationId xmlns:p14="http://schemas.microsoft.com/office/powerpoint/2010/main" val="2900091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- 1</a:t>
            </a:r>
            <a:endParaRPr lang="en-US" dirty="0">
              <a:solidFill>
                <a:schemeClr val="bg1"/>
              </a:solidFill>
              <a:cs typeface="+mj-cs"/>
            </a:endParaRPr>
          </a:p>
        </p:txBody>
      </p:sp>
      <p:pic>
        <p:nvPicPr>
          <p:cNvPr id="6" name="Picture 5" title="Pixelation, blurry vid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0200"/>
            <a:ext cx="6578600" cy="4893951"/>
          </a:xfrm>
          <a:prstGeom prst="rect">
            <a:avLst/>
          </a:prstGeom>
        </p:spPr>
      </p:pic>
    </p:spTree>
    <p:extLst>
      <p:ext uri="{BB962C8B-B14F-4D97-AF65-F5344CB8AC3E}">
        <p14:creationId xmlns:p14="http://schemas.microsoft.com/office/powerpoint/2010/main" val="1021417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- 1</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Possible Explanations:</a:t>
            </a:r>
          </a:p>
          <a:p>
            <a:pPr lvl="1">
              <a:defRPr/>
            </a:pPr>
            <a:r>
              <a:rPr lang="en-US" dirty="0" smtClean="0">
                <a:cs typeface="+mn-cs"/>
              </a:rPr>
              <a:t>Bad camera</a:t>
            </a:r>
          </a:p>
          <a:p>
            <a:pPr lvl="1">
              <a:defRPr/>
            </a:pPr>
            <a:r>
              <a:rPr lang="en-US" dirty="0" smtClean="0">
                <a:cs typeface="+mn-cs"/>
              </a:rPr>
              <a:t>Network speed is slow</a:t>
            </a:r>
          </a:p>
          <a:p>
            <a:pPr lvl="1">
              <a:defRPr/>
            </a:pPr>
            <a:r>
              <a:rPr lang="en-US" dirty="0" smtClean="0">
                <a:cs typeface="+mn-cs"/>
              </a:rPr>
              <a:t>Or a combination of both</a:t>
            </a:r>
          </a:p>
          <a:p>
            <a:pPr>
              <a:defRPr/>
            </a:pPr>
            <a:r>
              <a:rPr lang="en-US" dirty="0" smtClean="0">
                <a:cs typeface="+mn-cs"/>
              </a:rPr>
              <a:t>How to solve:</a:t>
            </a:r>
          </a:p>
          <a:p>
            <a:pPr lvl="1">
              <a:defRPr/>
            </a:pPr>
            <a:r>
              <a:rPr lang="en-US" dirty="0" smtClean="0">
                <a:cs typeface="+mn-cs"/>
              </a:rPr>
              <a:t>Faster Internet plan</a:t>
            </a:r>
          </a:p>
          <a:p>
            <a:pPr lvl="1">
              <a:defRPr/>
            </a:pPr>
            <a:r>
              <a:rPr lang="en-US" dirty="0" smtClean="0">
                <a:cs typeface="+mn-cs"/>
              </a:rPr>
              <a:t>Get a good USB camera</a:t>
            </a:r>
          </a:p>
          <a:p>
            <a:pPr marL="0" indent="0">
              <a:buNone/>
              <a:defRPr/>
            </a:pPr>
            <a:endParaRPr lang="en-US" dirty="0" smtClean="0">
              <a:cs typeface="+mn-cs"/>
            </a:endParaRPr>
          </a:p>
          <a:p>
            <a:pPr>
              <a:defRPr/>
            </a:pPr>
            <a:endParaRPr lang="en-US" dirty="0" smtClean="0">
              <a:cs typeface="+mn-cs"/>
            </a:endParaRPr>
          </a:p>
          <a:p>
            <a:pPr lvl="1">
              <a:defRPr/>
            </a:pPr>
            <a:endParaRPr lang="en-US" dirty="0"/>
          </a:p>
        </p:txBody>
      </p:sp>
    </p:spTree>
    <p:extLst>
      <p:ext uri="{BB962C8B-B14F-4D97-AF65-F5344CB8AC3E}">
        <p14:creationId xmlns:p14="http://schemas.microsoft.com/office/powerpoint/2010/main" val="3663758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Who we are</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The </a:t>
            </a:r>
            <a:r>
              <a:rPr lang="en-US" b="1" dirty="0" smtClean="0">
                <a:cs typeface="+mn-cs"/>
              </a:rPr>
              <a:t>Technology Access Program </a:t>
            </a:r>
            <a:r>
              <a:rPr lang="en-US" dirty="0" smtClean="0">
                <a:cs typeface="+mn-cs"/>
              </a:rPr>
              <a:t>is a deaf-led research </a:t>
            </a:r>
            <a:r>
              <a:rPr lang="en-US" dirty="0">
                <a:cs typeface="+mn-cs"/>
              </a:rPr>
              <a:t>c</a:t>
            </a:r>
            <a:r>
              <a:rPr lang="en-US" dirty="0" smtClean="0">
                <a:cs typeface="+mn-cs"/>
              </a:rPr>
              <a:t>enter at Gallaudet University</a:t>
            </a:r>
            <a:endParaRPr lang="en-US" dirty="0"/>
          </a:p>
          <a:p>
            <a:pPr>
              <a:defRPr/>
            </a:pPr>
            <a:r>
              <a:rPr lang="en-US" dirty="0" smtClean="0">
                <a:cs typeface="+mn-cs"/>
              </a:rPr>
              <a:t>Research areas:</a:t>
            </a:r>
          </a:p>
          <a:p>
            <a:pPr lvl="1">
              <a:defRPr/>
            </a:pPr>
            <a:r>
              <a:rPr lang="en-US" dirty="0" smtClean="0">
                <a:cs typeface="+mn-cs"/>
              </a:rPr>
              <a:t>Telecommunications access</a:t>
            </a:r>
          </a:p>
          <a:p>
            <a:pPr lvl="1">
              <a:defRPr/>
            </a:pPr>
            <a:r>
              <a:rPr lang="en-US" dirty="0" smtClean="0">
                <a:cs typeface="+mn-cs"/>
              </a:rPr>
              <a:t>Videoconferencing access</a:t>
            </a:r>
          </a:p>
          <a:p>
            <a:pPr lvl="1">
              <a:defRPr/>
            </a:pPr>
            <a:r>
              <a:rPr lang="en-US" dirty="0" smtClean="0">
                <a:cs typeface="+mn-cs"/>
              </a:rPr>
              <a:t>9-1-1 access</a:t>
            </a:r>
          </a:p>
          <a:p>
            <a:pPr lvl="1">
              <a:defRPr/>
            </a:pPr>
            <a:r>
              <a:rPr lang="en-US" dirty="0" smtClean="0">
                <a:cs typeface="+mn-cs"/>
              </a:rPr>
              <a:t>Hearing aid compatibility of phones</a:t>
            </a:r>
          </a:p>
          <a:p>
            <a:pPr lvl="1">
              <a:defRPr/>
            </a:pPr>
            <a:r>
              <a:rPr lang="en-US" dirty="0" smtClean="0">
                <a:cs typeface="+mn-cs"/>
              </a:rPr>
              <a:t>And other technology access issues</a:t>
            </a:r>
          </a:p>
          <a:p>
            <a:pPr lvl="1">
              <a:defRPr/>
            </a:pPr>
            <a:endParaRPr lang="en-US" dirty="0" smtClean="0">
              <a:cs typeface="+mn-cs"/>
            </a:endParaRPr>
          </a:p>
        </p:txBody>
      </p:sp>
    </p:spTree>
    <p:extLst>
      <p:ext uri="{BB962C8B-B14F-4D97-AF65-F5344CB8AC3E}">
        <p14:creationId xmlns:p14="http://schemas.microsoft.com/office/powerpoint/2010/main" val="342190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- 2</a:t>
            </a:r>
            <a:endParaRPr lang="en-US" dirty="0">
              <a:solidFill>
                <a:schemeClr val="bg1"/>
              </a:solidFill>
              <a:cs typeface="+mj-cs"/>
            </a:endParaRPr>
          </a:p>
        </p:txBody>
      </p:sp>
      <p:pic>
        <p:nvPicPr>
          <p:cNvPr id="3" name="Picture 2" title="Bad packet loss and ghos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108700" cy="5282946"/>
          </a:xfrm>
          <a:prstGeom prst="rect">
            <a:avLst/>
          </a:prstGeom>
        </p:spPr>
      </p:pic>
    </p:spTree>
    <p:extLst>
      <p:ext uri="{BB962C8B-B14F-4D97-AF65-F5344CB8AC3E}">
        <p14:creationId xmlns:p14="http://schemas.microsoft.com/office/powerpoint/2010/main" val="35043948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- 2</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sz="2800" dirty="0" smtClean="0">
                <a:cs typeface="+mn-cs"/>
              </a:rPr>
              <a:t>Possible Explanations:</a:t>
            </a:r>
          </a:p>
          <a:p>
            <a:pPr lvl="1">
              <a:defRPr/>
            </a:pPr>
            <a:r>
              <a:rPr lang="en-US" sz="2400" dirty="0" smtClean="0">
                <a:cs typeface="+mn-cs"/>
              </a:rPr>
              <a:t>VP network settings are too high</a:t>
            </a:r>
          </a:p>
          <a:p>
            <a:pPr lvl="1">
              <a:defRPr/>
            </a:pPr>
            <a:r>
              <a:rPr lang="en-US" sz="2400" dirty="0" err="1" smtClean="0">
                <a:cs typeface="+mn-cs"/>
              </a:rPr>
              <a:t>WiFi</a:t>
            </a:r>
            <a:r>
              <a:rPr lang="en-US" sz="2400" dirty="0" smtClean="0">
                <a:cs typeface="+mn-cs"/>
              </a:rPr>
              <a:t> interference</a:t>
            </a:r>
          </a:p>
          <a:p>
            <a:pPr lvl="1">
              <a:defRPr/>
            </a:pPr>
            <a:r>
              <a:rPr lang="en-US" sz="2400" dirty="0" smtClean="0">
                <a:cs typeface="+mn-cs"/>
              </a:rPr>
              <a:t>Network congestion</a:t>
            </a:r>
          </a:p>
          <a:p>
            <a:pPr lvl="1">
              <a:defRPr/>
            </a:pPr>
            <a:r>
              <a:rPr lang="en-US" sz="2400" dirty="0" smtClean="0">
                <a:cs typeface="+mn-cs"/>
              </a:rPr>
              <a:t>Too many mobile users in the area</a:t>
            </a:r>
          </a:p>
          <a:p>
            <a:pPr>
              <a:defRPr/>
            </a:pPr>
            <a:r>
              <a:rPr lang="en-US" sz="2800" dirty="0"/>
              <a:t>How to solve</a:t>
            </a:r>
            <a:r>
              <a:rPr lang="en-US" sz="2800" dirty="0" smtClean="0"/>
              <a:t>:</a:t>
            </a:r>
          </a:p>
          <a:p>
            <a:pPr lvl="1">
              <a:defRPr/>
            </a:pPr>
            <a:r>
              <a:rPr lang="en-US" sz="2400" dirty="0" smtClean="0"/>
              <a:t>Use lower VP network settings</a:t>
            </a:r>
          </a:p>
          <a:p>
            <a:pPr lvl="1">
              <a:defRPr/>
            </a:pPr>
            <a:r>
              <a:rPr lang="en-US" sz="2400" dirty="0" smtClean="0"/>
              <a:t>Faster Internet plan</a:t>
            </a:r>
          </a:p>
          <a:p>
            <a:pPr lvl="1">
              <a:defRPr/>
            </a:pPr>
            <a:r>
              <a:rPr lang="en-US" sz="2400" dirty="0" smtClean="0"/>
              <a:t>Switch your </a:t>
            </a:r>
            <a:r>
              <a:rPr lang="en-US" sz="2400" dirty="0" err="1" smtClean="0"/>
              <a:t>WiFi</a:t>
            </a:r>
            <a:r>
              <a:rPr lang="en-US" sz="2400" dirty="0" smtClean="0"/>
              <a:t> router to a different channel</a:t>
            </a:r>
          </a:p>
          <a:p>
            <a:pPr lvl="1">
              <a:defRPr/>
            </a:pPr>
            <a:r>
              <a:rPr lang="en-US" sz="2400" dirty="0" smtClean="0"/>
              <a:t>Use wired Ethernet</a:t>
            </a:r>
          </a:p>
          <a:p>
            <a:pPr lvl="1">
              <a:defRPr/>
            </a:pPr>
            <a:r>
              <a:rPr lang="en-US" sz="2400" dirty="0" smtClean="0"/>
              <a:t>Switch from 3G/4G mobile to </a:t>
            </a:r>
            <a:r>
              <a:rPr lang="en-US" sz="2400" dirty="0" err="1" smtClean="0"/>
              <a:t>WiFi</a:t>
            </a:r>
            <a:endParaRPr lang="en-US" sz="2400" dirty="0" smtClean="0"/>
          </a:p>
          <a:p>
            <a:pPr lvl="1">
              <a:defRPr/>
            </a:pPr>
            <a:endParaRPr lang="en-US" sz="2400" dirty="0"/>
          </a:p>
          <a:p>
            <a:pPr lvl="1">
              <a:defRPr/>
            </a:pPr>
            <a:endParaRPr lang="en-US" sz="2400" b="1" dirty="0" smtClean="0">
              <a:cs typeface="+mn-cs"/>
            </a:endParaRPr>
          </a:p>
          <a:p>
            <a:pPr>
              <a:defRPr/>
            </a:pPr>
            <a:endParaRPr lang="en-US" sz="2800" dirty="0" smtClean="0">
              <a:cs typeface="+mn-cs"/>
            </a:endParaRPr>
          </a:p>
          <a:p>
            <a:pPr lvl="1">
              <a:defRPr/>
            </a:pPr>
            <a:endParaRPr lang="en-US" sz="2400" dirty="0"/>
          </a:p>
        </p:txBody>
      </p:sp>
    </p:spTree>
    <p:extLst>
      <p:ext uri="{BB962C8B-B14F-4D97-AF65-F5344CB8AC3E}">
        <p14:creationId xmlns:p14="http://schemas.microsoft.com/office/powerpoint/2010/main" val="710453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- 3</a:t>
            </a:r>
            <a:endParaRPr lang="en-US" dirty="0">
              <a:solidFill>
                <a:schemeClr val="bg1"/>
              </a:solidFill>
              <a:cs typeface="+mj-cs"/>
            </a:endParaRPr>
          </a:p>
        </p:txBody>
      </p:sp>
      <p:pic>
        <p:nvPicPr>
          <p:cNvPr id="3" name="Picture 2" title="Jerky vid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6304547" cy="5181600"/>
          </a:xfrm>
          <a:prstGeom prst="rect">
            <a:avLst/>
          </a:prstGeom>
        </p:spPr>
      </p:pic>
    </p:spTree>
    <p:extLst>
      <p:ext uri="{BB962C8B-B14F-4D97-AF65-F5344CB8AC3E}">
        <p14:creationId xmlns:p14="http://schemas.microsoft.com/office/powerpoint/2010/main" val="30159004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- 3</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Possible Explanations:</a:t>
            </a:r>
          </a:p>
          <a:p>
            <a:pPr lvl="1">
              <a:defRPr/>
            </a:pPr>
            <a:r>
              <a:rPr lang="en-US" dirty="0" smtClean="0">
                <a:cs typeface="+mn-cs"/>
              </a:rPr>
              <a:t>Mobile network fluctuates</a:t>
            </a:r>
          </a:p>
          <a:p>
            <a:pPr lvl="1">
              <a:defRPr/>
            </a:pPr>
            <a:r>
              <a:rPr lang="en-US" dirty="0" smtClean="0">
                <a:cs typeface="+mn-cs"/>
              </a:rPr>
              <a:t>Network congestion</a:t>
            </a:r>
          </a:p>
          <a:p>
            <a:pPr>
              <a:defRPr/>
            </a:pPr>
            <a:r>
              <a:rPr lang="en-US" dirty="0" smtClean="0">
                <a:cs typeface="+mn-cs"/>
              </a:rPr>
              <a:t>How to solve:</a:t>
            </a:r>
          </a:p>
          <a:p>
            <a:pPr lvl="1">
              <a:defRPr/>
            </a:pPr>
            <a:r>
              <a:rPr lang="en-US" dirty="0" smtClean="0">
                <a:cs typeface="+mn-cs"/>
              </a:rPr>
              <a:t>Lower the VP network settings</a:t>
            </a:r>
          </a:p>
          <a:p>
            <a:pPr lvl="1">
              <a:defRPr/>
            </a:pPr>
            <a:r>
              <a:rPr lang="en-US" dirty="0" smtClean="0">
                <a:cs typeface="+mn-cs"/>
              </a:rPr>
              <a:t>Switch from mobile network to </a:t>
            </a:r>
            <a:r>
              <a:rPr lang="en-US" dirty="0" err="1" smtClean="0">
                <a:cs typeface="+mn-cs"/>
              </a:rPr>
              <a:t>WiFi</a:t>
            </a:r>
            <a:r>
              <a:rPr lang="en-US" dirty="0" smtClean="0">
                <a:cs typeface="+mn-cs"/>
              </a:rPr>
              <a:t> or Ethernet</a:t>
            </a:r>
          </a:p>
          <a:p>
            <a:pPr lvl="1">
              <a:defRPr/>
            </a:pPr>
            <a:r>
              <a:rPr lang="en-US" dirty="0" smtClean="0">
                <a:cs typeface="+mn-cs"/>
              </a:rPr>
              <a:t>Faster Internet plan</a:t>
            </a:r>
          </a:p>
          <a:p>
            <a:pPr marL="0" indent="0">
              <a:buNone/>
              <a:defRPr/>
            </a:pPr>
            <a:endParaRPr lang="en-US" dirty="0" smtClean="0">
              <a:cs typeface="+mn-cs"/>
            </a:endParaRPr>
          </a:p>
          <a:p>
            <a:pPr>
              <a:defRPr/>
            </a:pPr>
            <a:endParaRPr lang="en-US" dirty="0" smtClean="0">
              <a:cs typeface="+mn-cs"/>
            </a:endParaRPr>
          </a:p>
          <a:p>
            <a:pPr lvl="1">
              <a:defRPr/>
            </a:pPr>
            <a:endParaRPr lang="en-US" dirty="0"/>
          </a:p>
        </p:txBody>
      </p:sp>
    </p:spTree>
    <p:extLst>
      <p:ext uri="{BB962C8B-B14F-4D97-AF65-F5344CB8AC3E}">
        <p14:creationId xmlns:p14="http://schemas.microsoft.com/office/powerpoint/2010/main" val="849274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- 4</a:t>
            </a:r>
            <a:endParaRPr lang="en-US" dirty="0">
              <a:solidFill>
                <a:schemeClr val="bg1"/>
              </a:solidFill>
              <a:cs typeface="+mj-cs"/>
            </a:endParaRPr>
          </a:p>
        </p:txBody>
      </p:sp>
      <p:pic>
        <p:nvPicPr>
          <p:cNvPr id="4" name="Picture 3" title="Video is smooth, but pixel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6248400" cy="5122419"/>
          </a:xfrm>
          <a:prstGeom prst="rect">
            <a:avLst/>
          </a:prstGeom>
        </p:spPr>
      </p:pic>
    </p:spTree>
    <p:extLst>
      <p:ext uri="{BB962C8B-B14F-4D97-AF65-F5344CB8AC3E}">
        <p14:creationId xmlns:p14="http://schemas.microsoft.com/office/powerpoint/2010/main" val="29765817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Example video - 4</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Possible Explanations:</a:t>
            </a:r>
          </a:p>
          <a:p>
            <a:pPr lvl="1">
              <a:defRPr/>
            </a:pPr>
            <a:r>
              <a:rPr lang="en-US" dirty="0" smtClean="0">
                <a:cs typeface="+mn-cs"/>
              </a:rPr>
              <a:t>Some mobile devices don’t send the highest-quality video (H.263 instead of H.264)</a:t>
            </a:r>
          </a:p>
          <a:p>
            <a:pPr>
              <a:defRPr/>
            </a:pPr>
            <a:r>
              <a:rPr lang="en-US" dirty="0" smtClean="0">
                <a:cs typeface="+mn-cs"/>
              </a:rPr>
              <a:t>How to solve:</a:t>
            </a:r>
          </a:p>
          <a:p>
            <a:pPr lvl="1">
              <a:defRPr/>
            </a:pPr>
            <a:r>
              <a:rPr lang="en-US" dirty="0"/>
              <a:t>Wait for a faster mobile device</a:t>
            </a:r>
          </a:p>
          <a:p>
            <a:pPr lvl="1">
              <a:defRPr/>
            </a:pPr>
            <a:r>
              <a:rPr lang="en-US" dirty="0" smtClean="0">
                <a:cs typeface="+mn-cs"/>
              </a:rPr>
              <a:t>Ask your VRS provider why the mobile app does not send H.264</a:t>
            </a:r>
          </a:p>
          <a:p>
            <a:pPr lvl="1">
              <a:defRPr/>
            </a:pPr>
            <a:r>
              <a:rPr lang="en-US" dirty="0" smtClean="0">
                <a:cs typeface="+mn-cs"/>
              </a:rPr>
              <a:t>Use a different device (e.g. a laptop instead of a tablet or phone)</a:t>
            </a:r>
          </a:p>
          <a:p>
            <a:pPr marL="0" indent="0">
              <a:buNone/>
              <a:defRPr/>
            </a:pPr>
            <a:endParaRPr lang="en-US" dirty="0" smtClean="0">
              <a:cs typeface="+mn-cs"/>
            </a:endParaRPr>
          </a:p>
          <a:p>
            <a:pPr>
              <a:defRPr/>
            </a:pPr>
            <a:endParaRPr lang="en-US" dirty="0" smtClean="0">
              <a:cs typeface="+mn-cs"/>
            </a:endParaRPr>
          </a:p>
          <a:p>
            <a:pPr lvl="1">
              <a:defRPr/>
            </a:pPr>
            <a:endParaRPr lang="en-US" dirty="0"/>
          </a:p>
        </p:txBody>
      </p:sp>
    </p:spTree>
    <p:extLst>
      <p:ext uri="{BB962C8B-B14F-4D97-AF65-F5344CB8AC3E}">
        <p14:creationId xmlns:p14="http://schemas.microsoft.com/office/powerpoint/2010/main" val="891995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What is what?</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sz="2800" dirty="0" smtClean="0">
                <a:cs typeface="+mn-cs"/>
              </a:rPr>
              <a:t>Example video 1: Skype, 256 </a:t>
            </a:r>
            <a:r>
              <a:rPr lang="en-US" sz="2800" dirty="0" err="1" smtClean="0">
                <a:cs typeface="+mn-cs"/>
              </a:rPr>
              <a:t>kBit</a:t>
            </a:r>
            <a:r>
              <a:rPr lang="en-US" sz="2800" dirty="0" smtClean="0">
                <a:cs typeface="+mn-cs"/>
              </a:rPr>
              <a:t>/s network bandwidth</a:t>
            </a:r>
          </a:p>
          <a:p>
            <a:pPr>
              <a:defRPr/>
            </a:pPr>
            <a:r>
              <a:rPr lang="en-US" sz="2800" dirty="0" smtClean="0">
                <a:cs typeface="+mn-cs"/>
              </a:rPr>
              <a:t>Example video 2: Two laptop VRS apps from different vendors, 256 </a:t>
            </a:r>
            <a:r>
              <a:rPr lang="en-US" sz="2800" dirty="0" err="1" smtClean="0">
                <a:cs typeface="+mn-cs"/>
              </a:rPr>
              <a:t>kBit</a:t>
            </a:r>
            <a:r>
              <a:rPr lang="en-US" sz="2800" dirty="0" smtClean="0">
                <a:cs typeface="+mn-cs"/>
              </a:rPr>
              <a:t>/s network bandwidth, one VP incorrectly set to 384 </a:t>
            </a:r>
            <a:r>
              <a:rPr lang="en-US" sz="2800" dirty="0" err="1" smtClean="0">
                <a:cs typeface="+mn-cs"/>
              </a:rPr>
              <a:t>kBit</a:t>
            </a:r>
            <a:r>
              <a:rPr lang="en-US" sz="2800" dirty="0" smtClean="0">
                <a:cs typeface="+mn-cs"/>
              </a:rPr>
              <a:t>/s</a:t>
            </a:r>
          </a:p>
          <a:p>
            <a:pPr>
              <a:defRPr/>
            </a:pPr>
            <a:r>
              <a:rPr lang="en-US" sz="2800" dirty="0" smtClean="0">
                <a:cs typeface="+mn-cs"/>
              </a:rPr>
              <a:t>Example video 3: VRS app on </a:t>
            </a:r>
            <a:r>
              <a:rPr lang="en-US" sz="2800" dirty="0" err="1" smtClean="0">
                <a:cs typeface="+mn-cs"/>
              </a:rPr>
              <a:t>iPad</a:t>
            </a:r>
            <a:r>
              <a:rPr lang="en-US" sz="2800" dirty="0" smtClean="0">
                <a:cs typeface="+mn-cs"/>
              </a:rPr>
              <a:t> over Verizon 4G LTE to laptop, 256 </a:t>
            </a:r>
            <a:r>
              <a:rPr lang="en-US" sz="2800" dirty="0" err="1" smtClean="0">
                <a:cs typeface="+mn-cs"/>
              </a:rPr>
              <a:t>kBit</a:t>
            </a:r>
            <a:r>
              <a:rPr lang="en-US" sz="2800" dirty="0" smtClean="0">
                <a:cs typeface="+mn-cs"/>
              </a:rPr>
              <a:t>/s</a:t>
            </a:r>
          </a:p>
          <a:p>
            <a:pPr>
              <a:defRPr/>
            </a:pPr>
            <a:r>
              <a:rPr lang="en-US" sz="2800" dirty="0" smtClean="0">
                <a:cs typeface="+mn-cs"/>
              </a:rPr>
              <a:t>Example video 4: VRS app on </a:t>
            </a:r>
            <a:r>
              <a:rPr lang="en-US" sz="2800" dirty="0" err="1" smtClean="0">
                <a:cs typeface="+mn-cs"/>
              </a:rPr>
              <a:t>iPad</a:t>
            </a:r>
            <a:r>
              <a:rPr lang="en-US" sz="2800" dirty="0" smtClean="0">
                <a:cs typeface="+mn-cs"/>
              </a:rPr>
              <a:t> over Verizon 4G LTE to laptop, 512 </a:t>
            </a:r>
            <a:r>
              <a:rPr lang="en-US" sz="2800" dirty="0" err="1" smtClean="0">
                <a:cs typeface="+mn-cs"/>
              </a:rPr>
              <a:t>kBit</a:t>
            </a:r>
            <a:r>
              <a:rPr lang="en-US" sz="2800" dirty="0" smtClean="0">
                <a:cs typeface="+mn-cs"/>
              </a:rPr>
              <a:t>/s</a:t>
            </a:r>
          </a:p>
        </p:txBody>
      </p:sp>
    </p:spTree>
    <p:extLst>
      <p:ext uri="{BB962C8B-B14F-4D97-AF65-F5344CB8AC3E}">
        <p14:creationId xmlns:p14="http://schemas.microsoft.com/office/powerpoint/2010/main" val="10825303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More examples</a:t>
            </a:r>
            <a:endParaRPr lang="en-US" dirty="0">
              <a:solidFill>
                <a:schemeClr val="bg1"/>
              </a:solidFill>
              <a:cs typeface="+mj-cs"/>
            </a:endParaRPr>
          </a:p>
        </p:txBody>
      </p:sp>
      <p:pic>
        <p:nvPicPr>
          <p:cNvPr id="3" name="Picture 2" title="More example videos, some high quality, some n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371600"/>
            <a:ext cx="4876800" cy="4081581"/>
          </a:xfrm>
          <a:prstGeom prst="rect">
            <a:avLst/>
          </a:prstGeom>
        </p:spPr>
      </p:pic>
      <p:sp>
        <p:nvSpPr>
          <p:cNvPr id="5" name="TextBox 4"/>
          <p:cNvSpPr txBox="1"/>
          <p:nvPr/>
        </p:nvSpPr>
        <p:spPr>
          <a:xfrm>
            <a:off x="952500" y="5486400"/>
            <a:ext cx="7239000" cy="1077218"/>
          </a:xfrm>
          <a:prstGeom prst="rect">
            <a:avLst/>
          </a:prstGeom>
          <a:noFill/>
        </p:spPr>
        <p:txBody>
          <a:bodyPr wrap="square" rtlCol="0">
            <a:spAutoFit/>
          </a:bodyPr>
          <a:lstStyle/>
          <a:p>
            <a:pPr algn="ctr"/>
            <a:r>
              <a:rPr lang="en-US" sz="3200" dirty="0" smtClean="0"/>
              <a:t>Which videos have acceptable quality? Raise your hand.</a:t>
            </a:r>
            <a:endParaRPr lang="en-US" sz="3200" dirty="0"/>
          </a:p>
        </p:txBody>
      </p:sp>
    </p:spTree>
    <p:extLst>
      <p:ext uri="{BB962C8B-B14F-4D97-AF65-F5344CB8AC3E}">
        <p14:creationId xmlns:p14="http://schemas.microsoft.com/office/powerpoint/2010/main" val="40597420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What is what?</a:t>
            </a:r>
            <a:endParaRPr lang="en-US" dirty="0">
              <a:solidFill>
                <a:schemeClr val="bg1"/>
              </a:solidFill>
              <a:cs typeface="+mj-cs"/>
            </a:endParaRPr>
          </a:p>
        </p:txBody>
      </p:sp>
      <p:sp>
        <p:nvSpPr>
          <p:cNvPr id="4" name="Content Placeholder 3"/>
          <p:cNvSpPr>
            <a:spLocks noGrp="1"/>
          </p:cNvSpPr>
          <p:nvPr>
            <p:ph idx="1"/>
          </p:nvPr>
        </p:nvSpPr>
        <p:spPr/>
        <p:txBody>
          <a:bodyPr/>
          <a:lstStyle/>
          <a:p>
            <a:pPr marL="457200" indent="-457200">
              <a:buFont typeface="+mj-lt"/>
              <a:buAutoNum type="arabicPeriod"/>
              <a:defRPr/>
            </a:pPr>
            <a:r>
              <a:rPr lang="en-US" sz="2400" dirty="0" err="1" smtClean="0"/>
              <a:t>nTouch</a:t>
            </a:r>
            <a:r>
              <a:rPr lang="en-US" sz="2400" dirty="0" smtClean="0"/>
              <a:t> </a:t>
            </a:r>
            <a:r>
              <a:rPr lang="en-US" sz="2400" dirty="0"/>
              <a:t>VP to </a:t>
            </a:r>
            <a:r>
              <a:rPr lang="en-US" sz="2400" dirty="0" err="1"/>
              <a:t>nTouch</a:t>
            </a:r>
            <a:r>
              <a:rPr lang="en-US" sz="2400" dirty="0"/>
              <a:t> PC, </a:t>
            </a:r>
            <a:r>
              <a:rPr lang="en-US" sz="2400" dirty="0" smtClean="0"/>
              <a:t>192 </a:t>
            </a:r>
            <a:r>
              <a:rPr lang="en-US" sz="2400" dirty="0" err="1"/>
              <a:t>kBit</a:t>
            </a:r>
            <a:r>
              <a:rPr lang="en-US" sz="2400" dirty="0"/>
              <a:t>/</a:t>
            </a:r>
            <a:r>
              <a:rPr lang="en-US" sz="2400" dirty="0" smtClean="0"/>
              <a:t>s</a:t>
            </a:r>
          </a:p>
          <a:p>
            <a:pPr marL="457200" indent="-457200">
              <a:buFont typeface="+mj-lt"/>
              <a:buAutoNum type="arabicPeriod"/>
              <a:defRPr/>
            </a:pPr>
            <a:r>
              <a:rPr lang="en-US" sz="2400" dirty="0" err="1" smtClean="0"/>
              <a:t>nTouch</a:t>
            </a:r>
            <a:r>
              <a:rPr lang="en-US" sz="2400" dirty="0" smtClean="0"/>
              <a:t> </a:t>
            </a:r>
            <a:r>
              <a:rPr lang="en-US" sz="2400" dirty="0"/>
              <a:t>VP to </a:t>
            </a:r>
            <a:r>
              <a:rPr lang="en-US" sz="2400" dirty="0" err="1"/>
              <a:t>nTouch</a:t>
            </a:r>
            <a:r>
              <a:rPr lang="en-US" sz="2400" dirty="0"/>
              <a:t> PC, 256 </a:t>
            </a:r>
            <a:r>
              <a:rPr lang="en-US" sz="2400" dirty="0" err="1"/>
              <a:t>kBit</a:t>
            </a:r>
            <a:r>
              <a:rPr lang="en-US" sz="2400" dirty="0"/>
              <a:t>/s</a:t>
            </a:r>
          </a:p>
          <a:p>
            <a:pPr marL="457200" indent="-457200">
              <a:buFont typeface="+mj-lt"/>
              <a:buAutoNum type="arabicPeriod"/>
              <a:defRPr/>
            </a:pPr>
            <a:r>
              <a:rPr lang="en-US" sz="2400" dirty="0" err="1" smtClean="0"/>
              <a:t>nTouch</a:t>
            </a:r>
            <a:r>
              <a:rPr lang="en-US" sz="2400" dirty="0" smtClean="0"/>
              <a:t> </a:t>
            </a:r>
            <a:r>
              <a:rPr lang="en-US" sz="2400" dirty="0"/>
              <a:t>VP to </a:t>
            </a:r>
            <a:r>
              <a:rPr lang="en-US" sz="2400" dirty="0" err="1"/>
              <a:t>nTouch</a:t>
            </a:r>
            <a:r>
              <a:rPr lang="en-US" sz="2400" dirty="0"/>
              <a:t> PC, </a:t>
            </a:r>
            <a:r>
              <a:rPr lang="en-US" sz="2400" dirty="0" smtClean="0"/>
              <a:t>512 </a:t>
            </a:r>
            <a:r>
              <a:rPr lang="en-US" sz="2400" dirty="0" err="1"/>
              <a:t>kBit</a:t>
            </a:r>
            <a:r>
              <a:rPr lang="en-US" sz="2400" dirty="0"/>
              <a:t>/</a:t>
            </a:r>
            <a:r>
              <a:rPr lang="en-US" sz="2400" dirty="0" smtClean="0"/>
              <a:t>s</a:t>
            </a:r>
          </a:p>
          <a:p>
            <a:pPr marL="457200" indent="-457200">
              <a:buFont typeface="+mj-lt"/>
              <a:buAutoNum type="arabicPeriod"/>
              <a:defRPr/>
            </a:pPr>
            <a:r>
              <a:rPr lang="en-US" sz="2400" dirty="0" smtClean="0"/>
              <a:t>Z4 to Z4, 256 </a:t>
            </a:r>
            <a:r>
              <a:rPr lang="en-US" sz="2400" dirty="0" err="1" smtClean="0"/>
              <a:t>kBit</a:t>
            </a:r>
            <a:r>
              <a:rPr lang="en-US" sz="2400" dirty="0" smtClean="0"/>
              <a:t>/s</a:t>
            </a:r>
          </a:p>
          <a:p>
            <a:pPr marL="457200" indent="-457200">
              <a:buFont typeface="+mj-lt"/>
              <a:buAutoNum type="arabicPeriod"/>
              <a:defRPr/>
            </a:pPr>
            <a:r>
              <a:rPr lang="en-US" sz="2400" dirty="0" smtClean="0"/>
              <a:t>Z4 to Z4, 512 </a:t>
            </a:r>
            <a:r>
              <a:rPr lang="en-US" sz="2400" dirty="0" err="1" smtClean="0"/>
              <a:t>kBit</a:t>
            </a:r>
            <a:r>
              <a:rPr lang="en-US" sz="2400" dirty="0" smtClean="0"/>
              <a:t>/s</a:t>
            </a:r>
          </a:p>
          <a:p>
            <a:pPr marL="457200" indent="-457200">
              <a:buFont typeface="+mj-lt"/>
              <a:buAutoNum type="arabicPeriod"/>
              <a:defRPr/>
            </a:pPr>
            <a:r>
              <a:rPr lang="en-US" sz="2400" dirty="0" smtClean="0"/>
              <a:t>Z4 to P3, 256 </a:t>
            </a:r>
            <a:r>
              <a:rPr lang="en-US" sz="2400" dirty="0" err="1" smtClean="0"/>
              <a:t>kBit</a:t>
            </a:r>
            <a:r>
              <a:rPr lang="en-US" sz="2400" dirty="0" smtClean="0"/>
              <a:t>/s</a:t>
            </a:r>
          </a:p>
          <a:p>
            <a:pPr marL="457200" indent="-457200">
              <a:buFont typeface="+mj-lt"/>
              <a:buAutoNum type="arabicPeriod"/>
              <a:defRPr/>
            </a:pPr>
            <a:r>
              <a:rPr lang="en-US" sz="2400" dirty="0" smtClean="0"/>
              <a:t>Z4 to P3, 512 </a:t>
            </a:r>
            <a:r>
              <a:rPr lang="en-US" sz="2400" dirty="0" err="1" smtClean="0"/>
              <a:t>kBit</a:t>
            </a:r>
            <a:r>
              <a:rPr lang="en-US" sz="2400" dirty="0" smtClean="0"/>
              <a:t>/s</a:t>
            </a:r>
          </a:p>
          <a:p>
            <a:pPr marL="457200" indent="-457200">
              <a:buFont typeface="+mj-lt"/>
              <a:buAutoNum type="arabicPeriod"/>
              <a:defRPr/>
            </a:pPr>
            <a:r>
              <a:rPr lang="en-US" sz="2400" dirty="0"/>
              <a:t>Sorenson </a:t>
            </a:r>
            <a:r>
              <a:rPr lang="en-US" sz="2400" dirty="0" err="1"/>
              <a:t>nTouch</a:t>
            </a:r>
            <a:r>
              <a:rPr lang="en-US" sz="2400" dirty="0"/>
              <a:t> </a:t>
            </a:r>
            <a:r>
              <a:rPr lang="en-US" sz="2400" dirty="0" err="1"/>
              <a:t>iPad</a:t>
            </a:r>
            <a:r>
              <a:rPr lang="en-US" sz="2400" dirty="0"/>
              <a:t> to </a:t>
            </a:r>
            <a:r>
              <a:rPr lang="en-US" sz="2400" dirty="0" err="1"/>
              <a:t>nTouch</a:t>
            </a:r>
            <a:r>
              <a:rPr lang="en-US" sz="2400" dirty="0"/>
              <a:t> PC</a:t>
            </a:r>
            <a:r>
              <a:rPr lang="en-US" sz="2400" dirty="0" smtClean="0"/>
              <a:t>, Verizon </a:t>
            </a:r>
            <a:r>
              <a:rPr lang="en-US" sz="2400" dirty="0"/>
              <a:t>4G LTE 512 </a:t>
            </a:r>
            <a:r>
              <a:rPr lang="en-US" sz="2400" dirty="0" err="1"/>
              <a:t>kBit</a:t>
            </a:r>
            <a:r>
              <a:rPr lang="en-US" sz="2400" dirty="0"/>
              <a:t>/s</a:t>
            </a:r>
          </a:p>
          <a:p>
            <a:pPr marL="457200" indent="-457200">
              <a:buFont typeface="+mj-lt"/>
              <a:buAutoNum type="arabicPeriod"/>
              <a:defRPr/>
            </a:pPr>
            <a:r>
              <a:rPr lang="en-US" sz="2400" dirty="0" smtClean="0"/>
              <a:t>Skype unlimited bandwidth</a:t>
            </a:r>
          </a:p>
          <a:p>
            <a:pPr>
              <a:defRPr/>
            </a:pPr>
            <a:endParaRPr lang="en-US" sz="2400" dirty="0" smtClean="0"/>
          </a:p>
          <a:p>
            <a:pPr>
              <a:defRPr/>
            </a:pPr>
            <a:endParaRPr lang="en-US" sz="2400" dirty="0"/>
          </a:p>
          <a:p>
            <a:pPr>
              <a:defRPr/>
            </a:pPr>
            <a:endParaRPr lang="en-US" sz="2400" dirty="0"/>
          </a:p>
          <a:p>
            <a:pPr>
              <a:defRPr/>
            </a:pPr>
            <a:endParaRPr lang="en-US" sz="2400" dirty="0" smtClean="0">
              <a:cs typeface="+mn-cs"/>
            </a:endParaRPr>
          </a:p>
        </p:txBody>
      </p:sp>
    </p:spTree>
    <p:extLst>
      <p:ext uri="{BB962C8B-B14F-4D97-AF65-F5344CB8AC3E}">
        <p14:creationId xmlns:p14="http://schemas.microsoft.com/office/powerpoint/2010/main" val="32268769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The biggest mistake</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sz="2800" dirty="0" smtClean="0"/>
              <a:t>The biggest mistake people make is to use the wrong network setting in their VP:</a:t>
            </a:r>
          </a:p>
          <a:p>
            <a:pPr lvl="1">
              <a:defRPr/>
            </a:pPr>
            <a:r>
              <a:rPr lang="en-US" sz="2400" dirty="0" smtClean="0"/>
              <a:t>Too high</a:t>
            </a:r>
            <a:r>
              <a:rPr lang="en-US" sz="2400" dirty="0"/>
              <a:t>?</a:t>
            </a:r>
            <a:r>
              <a:rPr lang="en-US" sz="2400" dirty="0" smtClean="0"/>
              <a:t> You can forget about the conversation!</a:t>
            </a:r>
          </a:p>
          <a:p>
            <a:pPr lvl="1">
              <a:defRPr/>
            </a:pPr>
            <a:r>
              <a:rPr lang="en-US" sz="2400" dirty="0" smtClean="0"/>
              <a:t>Too low</a:t>
            </a:r>
            <a:r>
              <a:rPr lang="en-US" sz="2400" dirty="0"/>
              <a:t>?</a:t>
            </a:r>
            <a:r>
              <a:rPr lang="en-US" sz="2400" dirty="0" smtClean="0"/>
              <a:t> The video is less clear, but you can still talk.</a:t>
            </a:r>
          </a:p>
          <a:p>
            <a:pPr lvl="1">
              <a:defRPr/>
            </a:pPr>
            <a:r>
              <a:rPr lang="en-US" sz="2400" dirty="0" smtClean="0"/>
              <a:t>The setting must be </a:t>
            </a:r>
            <a:r>
              <a:rPr lang="en-US" sz="2400" b="1" dirty="0" smtClean="0"/>
              <a:t>lower</a:t>
            </a:r>
            <a:r>
              <a:rPr lang="en-US" sz="2400" dirty="0" smtClean="0"/>
              <a:t> than the bandwidth: if you have a 256 </a:t>
            </a:r>
            <a:r>
              <a:rPr lang="en-US" sz="2400" dirty="0" err="1" smtClean="0"/>
              <a:t>kBit</a:t>
            </a:r>
            <a:r>
              <a:rPr lang="en-US" sz="2400" dirty="0" smtClean="0"/>
              <a:t>/s upload speed, you should choose 192 </a:t>
            </a:r>
            <a:r>
              <a:rPr lang="en-US" sz="2400" dirty="0" err="1" smtClean="0"/>
              <a:t>kBit</a:t>
            </a:r>
            <a:r>
              <a:rPr lang="en-US" sz="2400" dirty="0" smtClean="0"/>
              <a:t>/s in the VP.</a:t>
            </a:r>
          </a:p>
          <a:p>
            <a:pPr>
              <a:defRPr/>
            </a:pPr>
            <a:r>
              <a:rPr lang="en-US" sz="2800" dirty="0" smtClean="0"/>
              <a:t>Why do people have to mess with this setting anyway? It’s too complicated!</a:t>
            </a:r>
            <a:endParaRPr lang="en-US" sz="2800" dirty="0"/>
          </a:p>
          <a:p>
            <a:pPr lvl="1">
              <a:defRPr/>
            </a:pPr>
            <a:r>
              <a:rPr lang="en-US" sz="2400" dirty="0" smtClean="0"/>
              <a:t>This should be automatic (like with Skype)</a:t>
            </a:r>
          </a:p>
          <a:p>
            <a:pPr lvl="1">
              <a:defRPr/>
            </a:pPr>
            <a:r>
              <a:rPr lang="en-US" sz="2400" dirty="0" smtClean="0"/>
              <a:t>Complain to your VRS provider and the FCC</a:t>
            </a:r>
          </a:p>
        </p:txBody>
      </p:sp>
    </p:spTree>
    <p:extLst>
      <p:ext uri="{BB962C8B-B14F-4D97-AF65-F5344CB8AC3E}">
        <p14:creationId xmlns:p14="http://schemas.microsoft.com/office/powerpoint/2010/main" val="24904246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Video calling today</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What devices do you use for video calls?</a:t>
            </a:r>
            <a:br>
              <a:rPr lang="en-US" dirty="0" smtClean="0">
                <a:cs typeface="+mn-cs"/>
              </a:rPr>
            </a:br>
            <a:endParaRPr lang="en-US" dirty="0" smtClean="0">
              <a:cs typeface="+mn-cs"/>
            </a:endParaRPr>
          </a:p>
          <a:p>
            <a:pPr lvl="1">
              <a:defRPr/>
            </a:pPr>
            <a:r>
              <a:rPr lang="en-US" dirty="0" smtClean="0">
                <a:cs typeface="+mn-cs"/>
              </a:rPr>
              <a:t>Stand-alone videophone (e.g. VP-200, </a:t>
            </a:r>
            <a:r>
              <a:rPr lang="en-US" dirty="0" err="1" smtClean="0">
                <a:cs typeface="+mn-cs"/>
              </a:rPr>
              <a:t>NTouch</a:t>
            </a:r>
            <a:r>
              <a:rPr lang="en-US" dirty="0" smtClean="0">
                <a:cs typeface="+mn-cs"/>
              </a:rPr>
              <a:t>, Z-20, Z-340, </a:t>
            </a:r>
            <a:r>
              <a:rPr lang="en-US" dirty="0" err="1" smtClean="0">
                <a:cs typeface="+mn-cs"/>
              </a:rPr>
              <a:t>Ojo</a:t>
            </a:r>
            <a:r>
              <a:rPr lang="en-US" dirty="0" smtClean="0">
                <a:cs typeface="+mn-cs"/>
              </a:rPr>
              <a:t>, …)?</a:t>
            </a:r>
          </a:p>
          <a:p>
            <a:pPr lvl="1">
              <a:defRPr/>
            </a:pPr>
            <a:r>
              <a:rPr lang="en-US" dirty="0" smtClean="0">
                <a:cs typeface="+mn-cs"/>
              </a:rPr>
              <a:t>Your laptop or desktop computer?</a:t>
            </a:r>
          </a:p>
          <a:p>
            <a:pPr lvl="1">
              <a:defRPr/>
            </a:pPr>
            <a:r>
              <a:rPr lang="en-US" dirty="0" smtClean="0">
                <a:cs typeface="+mn-cs"/>
              </a:rPr>
              <a:t>Your mobile phone, pager, or tablet?</a:t>
            </a:r>
          </a:p>
        </p:txBody>
      </p:sp>
    </p:spTree>
    <p:extLst>
      <p:ext uri="{BB962C8B-B14F-4D97-AF65-F5344CB8AC3E}">
        <p14:creationId xmlns:p14="http://schemas.microsoft.com/office/powerpoint/2010/main" val="2108252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The 256 </a:t>
            </a:r>
            <a:r>
              <a:rPr lang="en-US" dirty="0" err="1" smtClean="0">
                <a:solidFill>
                  <a:schemeClr val="bg1"/>
                </a:solidFill>
                <a:cs typeface="+mj-cs"/>
              </a:rPr>
              <a:t>kBit</a:t>
            </a:r>
            <a:r>
              <a:rPr lang="en-US" dirty="0" smtClean="0">
                <a:solidFill>
                  <a:schemeClr val="bg1"/>
                </a:solidFill>
                <a:cs typeface="+mj-cs"/>
              </a:rPr>
              <a:t>/s myth</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Some VRS companies and the FCC have said that 256 </a:t>
            </a:r>
            <a:r>
              <a:rPr lang="en-US" dirty="0" err="1" smtClean="0"/>
              <a:t>kBit</a:t>
            </a:r>
            <a:r>
              <a:rPr lang="en-US" dirty="0" smtClean="0"/>
              <a:t>/s minimum network speed may be enough</a:t>
            </a:r>
          </a:p>
          <a:p>
            <a:pPr lvl="1">
              <a:defRPr/>
            </a:pPr>
            <a:r>
              <a:rPr lang="en-US" b="1" dirty="0" smtClean="0"/>
              <a:t>Not really:</a:t>
            </a:r>
            <a:r>
              <a:rPr lang="en-US" dirty="0" smtClean="0"/>
              <a:t> this would require a 192 </a:t>
            </a:r>
            <a:r>
              <a:rPr lang="en-US" dirty="0" err="1" smtClean="0"/>
              <a:t>kBit</a:t>
            </a:r>
            <a:r>
              <a:rPr lang="en-US" dirty="0" smtClean="0"/>
              <a:t>/s setting in the VP (see previous slide)</a:t>
            </a:r>
          </a:p>
          <a:p>
            <a:pPr lvl="1">
              <a:defRPr/>
            </a:pPr>
            <a:r>
              <a:rPr lang="en-US" dirty="0" smtClean="0"/>
              <a:t>192 </a:t>
            </a:r>
            <a:r>
              <a:rPr lang="en-US" dirty="0" err="1" smtClean="0"/>
              <a:t>kBit</a:t>
            </a:r>
            <a:r>
              <a:rPr lang="en-US" dirty="0" smtClean="0"/>
              <a:t>/s gives poor video quality</a:t>
            </a:r>
          </a:p>
          <a:p>
            <a:pPr>
              <a:defRPr/>
            </a:pPr>
            <a:r>
              <a:rPr lang="en-US" dirty="0" smtClean="0"/>
              <a:t>Ask for a plan with </a:t>
            </a:r>
            <a:r>
              <a:rPr lang="en-US" b="1" dirty="0" smtClean="0"/>
              <a:t>384 </a:t>
            </a:r>
            <a:r>
              <a:rPr lang="en-US" b="1" dirty="0" err="1" smtClean="0"/>
              <a:t>kBit</a:t>
            </a:r>
            <a:r>
              <a:rPr lang="en-US" b="1" dirty="0" smtClean="0"/>
              <a:t>/s or more</a:t>
            </a:r>
            <a:r>
              <a:rPr lang="en-US" dirty="0" smtClean="0"/>
              <a:t> upload and download speed</a:t>
            </a:r>
          </a:p>
          <a:p>
            <a:pPr>
              <a:defRPr/>
            </a:pPr>
            <a:r>
              <a:rPr lang="en-US" dirty="0" smtClean="0"/>
              <a:t>If you don’t need it, turn off audio</a:t>
            </a:r>
          </a:p>
        </p:txBody>
      </p:sp>
    </p:spTree>
    <p:extLst>
      <p:ext uri="{BB962C8B-B14F-4D97-AF65-F5344CB8AC3E}">
        <p14:creationId xmlns:p14="http://schemas.microsoft.com/office/powerpoint/2010/main" val="39377203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Future of VRS</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New technical standards</a:t>
            </a:r>
          </a:p>
          <a:p>
            <a:pPr lvl="1">
              <a:defRPr/>
            </a:pPr>
            <a:r>
              <a:rPr lang="en-US" dirty="0" smtClean="0"/>
              <a:t>Interoperability</a:t>
            </a:r>
          </a:p>
          <a:p>
            <a:pPr lvl="1">
              <a:defRPr/>
            </a:pPr>
            <a:r>
              <a:rPr lang="en-US" dirty="0" smtClean="0"/>
              <a:t>Mainstream calling and equipment</a:t>
            </a:r>
          </a:p>
          <a:p>
            <a:pPr lvl="1">
              <a:defRPr/>
            </a:pPr>
            <a:r>
              <a:rPr lang="en-US" dirty="0"/>
              <a:t>Total conversation (video, real-time text, audio</a:t>
            </a:r>
            <a:r>
              <a:rPr lang="en-US" dirty="0" smtClean="0"/>
              <a:t>)</a:t>
            </a:r>
          </a:p>
          <a:p>
            <a:pPr>
              <a:defRPr/>
            </a:pPr>
            <a:r>
              <a:rPr lang="en-US" dirty="0" smtClean="0"/>
              <a:t>Next-generation 9-1-1</a:t>
            </a:r>
          </a:p>
          <a:p>
            <a:pPr>
              <a:defRPr/>
            </a:pPr>
            <a:endParaRPr lang="en-US" dirty="0" smtClean="0"/>
          </a:p>
        </p:txBody>
      </p:sp>
    </p:spTree>
    <p:extLst>
      <p:ext uri="{BB962C8B-B14F-4D97-AF65-F5344CB8AC3E}">
        <p14:creationId xmlns:p14="http://schemas.microsoft.com/office/powerpoint/2010/main" val="41389332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Technical Standards</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sz="2800" dirty="0" smtClean="0"/>
              <a:t>You may have noticed: Video quality between VPs from the same vendor is much better than across vendors</a:t>
            </a:r>
          </a:p>
          <a:p>
            <a:pPr lvl="1">
              <a:defRPr/>
            </a:pPr>
            <a:r>
              <a:rPr lang="en-US" sz="2400" dirty="0" smtClean="0"/>
              <a:t>For the same vendor they use the better quality H.264 codec, while across vendors they use lower-quality H.263</a:t>
            </a:r>
          </a:p>
        </p:txBody>
      </p:sp>
      <p:grpSp>
        <p:nvGrpSpPr>
          <p:cNvPr id="8" name="Group 7" title="Video quality from VPs across vendors is much worse - more pixelated"/>
          <p:cNvGrpSpPr/>
          <p:nvPr/>
        </p:nvGrpSpPr>
        <p:grpSpPr>
          <a:xfrm>
            <a:off x="457200" y="1701224"/>
            <a:ext cx="4151944" cy="4013776"/>
            <a:chOff x="457200" y="1295400"/>
            <a:chExt cx="4151944" cy="401377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4151944" cy="3352800"/>
            </a:xfrm>
            <a:prstGeom prst="rect">
              <a:avLst/>
            </a:prstGeom>
          </p:spPr>
        </p:pic>
        <p:sp>
          <p:nvSpPr>
            <p:cNvPr id="6" name="TextBox 5"/>
            <p:cNvSpPr txBox="1"/>
            <p:nvPr/>
          </p:nvSpPr>
          <p:spPr>
            <a:xfrm>
              <a:off x="533400" y="4724400"/>
              <a:ext cx="3886200" cy="584776"/>
            </a:xfrm>
            <a:prstGeom prst="rect">
              <a:avLst/>
            </a:prstGeom>
            <a:noFill/>
          </p:spPr>
          <p:txBody>
            <a:bodyPr wrap="square" rtlCol="0">
              <a:spAutoFit/>
            </a:bodyPr>
            <a:lstStyle/>
            <a:p>
              <a:pPr algn="ctr"/>
              <a:r>
                <a:rPr lang="en-US" sz="3200" dirty="0" smtClean="0"/>
                <a:t>Across vendors</a:t>
              </a:r>
              <a:endParaRPr lang="en-US" sz="3200" dirty="0"/>
            </a:p>
          </p:txBody>
        </p:sp>
      </p:grpSp>
      <p:grpSp>
        <p:nvGrpSpPr>
          <p:cNvPr id="9" name="Group 8" title="Video quality for VPs from the same vendor is much better - less pixelated"/>
          <p:cNvGrpSpPr/>
          <p:nvPr/>
        </p:nvGrpSpPr>
        <p:grpSpPr>
          <a:xfrm>
            <a:off x="4572000" y="1701224"/>
            <a:ext cx="4055295" cy="4013776"/>
            <a:chOff x="4572000" y="3200400"/>
            <a:chExt cx="4055295" cy="4013776"/>
          </a:xfrm>
        </p:grpSpPr>
        <p:pic>
          <p:nvPicPr>
            <p:cNvPr id="5" name="Picture 4" title="Video quality within the same vendor is much better - less pixel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00400"/>
              <a:ext cx="4055295" cy="3326464"/>
            </a:xfrm>
            <a:prstGeom prst="rect">
              <a:avLst/>
            </a:prstGeom>
          </p:spPr>
        </p:pic>
        <p:sp>
          <p:nvSpPr>
            <p:cNvPr id="7" name="TextBox 6"/>
            <p:cNvSpPr txBox="1"/>
            <p:nvPr/>
          </p:nvSpPr>
          <p:spPr>
            <a:xfrm>
              <a:off x="4648200" y="6629400"/>
              <a:ext cx="3886200" cy="584776"/>
            </a:xfrm>
            <a:prstGeom prst="rect">
              <a:avLst/>
            </a:prstGeom>
            <a:noFill/>
          </p:spPr>
          <p:txBody>
            <a:bodyPr wrap="square" rtlCol="0">
              <a:spAutoFit/>
            </a:bodyPr>
            <a:lstStyle/>
            <a:p>
              <a:pPr algn="ctr"/>
              <a:r>
                <a:rPr lang="en-US" sz="3200" dirty="0" smtClean="0"/>
                <a:t>Same vendor</a:t>
              </a:r>
              <a:endParaRPr lang="en-US" sz="3200" dirty="0"/>
            </a:p>
          </p:txBody>
        </p:sp>
      </p:grpSp>
    </p:spTree>
    <p:extLst>
      <p:ext uri="{BB962C8B-B14F-4D97-AF65-F5344CB8AC3E}">
        <p14:creationId xmlns:p14="http://schemas.microsoft.com/office/powerpoint/2010/main" val="3888047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Technical Standards</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The FCC’s proposal for VRS reform:</a:t>
            </a:r>
          </a:p>
          <a:p>
            <a:pPr lvl="1">
              <a:defRPr/>
            </a:pPr>
            <a:r>
              <a:rPr lang="en-US" dirty="0" smtClean="0"/>
              <a:t>Would make higher-quality video part of the standards</a:t>
            </a:r>
          </a:p>
          <a:p>
            <a:pPr lvl="1">
              <a:defRPr/>
            </a:pPr>
            <a:r>
              <a:rPr lang="en-US" dirty="0" smtClean="0"/>
              <a:t>Would improve interoperability across VPs</a:t>
            </a:r>
          </a:p>
          <a:p>
            <a:pPr lvl="1">
              <a:defRPr/>
            </a:pPr>
            <a:r>
              <a:rPr lang="en-US" dirty="0" smtClean="0"/>
              <a:t>Would improve interoperability with mainstream video calling equipment and software</a:t>
            </a:r>
          </a:p>
        </p:txBody>
      </p:sp>
    </p:spTree>
    <p:extLst>
      <p:ext uri="{BB962C8B-B14F-4D97-AF65-F5344CB8AC3E}">
        <p14:creationId xmlns:p14="http://schemas.microsoft.com/office/powerpoint/2010/main" val="3278682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Mainstream calling</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sz="2800" b="1" dirty="0" smtClean="0"/>
              <a:t>Imagine: </a:t>
            </a:r>
            <a:r>
              <a:rPr lang="en-US" sz="2800" dirty="0" smtClean="0"/>
              <a:t>If you could use any video calling equipment with VRS?</a:t>
            </a:r>
          </a:p>
          <a:p>
            <a:pPr lvl="1">
              <a:defRPr/>
            </a:pPr>
            <a:r>
              <a:rPr lang="en-US" sz="2400" dirty="0" smtClean="0"/>
              <a:t>You could call friends, family, colleagues – deaf or hearing – all with the same equipment</a:t>
            </a:r>
          </a:p>
          <a:p>
            <a:pPr>
              <a:defRPr/>
            </a:pPr>
            <a:r>
              <a:rPr lang="en-US" sz="2800" dirty="0" smtClean="0"/>
              <a:t>This is important, because:</a:t>
            </a:r>
          </a:p>
          <a:p>
            <a:pPr lvl="1">
              <a:defRPr/>
            </a:pPr>
            <a:r>
              <a:rPr lang="en-US" sz="2400" dirty="0" smtClean="0"/>
              <a:t>Less confusion about what works and what doesn’t</a:t>
            </a:r>
          </a:p>
          <a:p>
            <a:pPr lvl="1">
              <a:defRPr/>
            </a:pPr>
            <a:r>
              <a:rPr lang="en-US" sz="2400" dirty="0" smtClean="0"/>
              <a:t>Hearing people can’t get VRS equipment</a:t>
            </a:r>
          </a:p>
          <a:p>
            <a:pPr lvl="1">
              <a:defRPr/>
            </a:pPr>
            <a:r>
              <a:rPr lang="en-US" sz="2400" dirty="0" smtClean="0"/>
              <a:t>Companies like to use standard equipment</a:t>
            </a:r>
          </a:p>
          <a:p>
            <a:pPr lvl="1">
              <a:defRPr/>
            </a:pPr>
            <a:r>
              <a:rPr lang="en-US" sz="2400" dirty="0" smtClean="0"/>
              <a:t>VRS apps on mobiles are months late</a:t>
            </a:r>
          </a:p>
          <a:p>
            <a:pPr lvl="1">
              <a:defRPr/>
            </a:pPr>
            <a:r>
              <a:rPr lang="en-US" sz="2400" dirty="0" smtClean="0"/>
              <a:t>Better access to 9-1-1</a:t>
            </a:r>
          </a:p>
        </p:txBody>
      </p:sp>
    </p:spTree>
    <p:extLst>
      <p:ext uri="{BB962C8B-B14F-4D97-AF65-F5344CB8AC3E}">
        <p14:creationId xmlns:p14="http://schemas.microsoft.com/office/powerpoint/2010/main" val="18792705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Total Conversation</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Video, audio, and (real-time) text in any combination</a:t>
            </a:r>
          </a:p>
          <a:p>
            <a:pPr lvl="1">
              <a:defRPr/>
            </a:pPr>
            <a:r>
              <a:rPr lang="en-US" b="1" dirty="0" smtClean="0"/>
              <a:t>You </a:t>
            </a:r>
            <a:r>
              <a:rPr lang="en-US" dirty="0" smtClean="0"/>
              <a:t>decide how to communicate</a:t>
            </a:r>
          </a:p>
          <a:p>
            <a:pPr>
              <a:defRPr/>
            </a:pPr>
            <a:r>
              <a:rPr lang="en-US" dirty="0" smtClean="0"/>
              <a:t>Advantages of interoperable text channel:</a:t>
            </a:r>
          </a:p>
          <a:p>
            <a:pPr lvl="1">
              <a:defRPr/>
            </a:pPr>
            <a:r>
              <a:rPr lang="en-US" dirty="0" smtClean="0"/>
              <a:t>Type information that is hard to fingerspell</a:t>
            </a:r>
          </a:p>
          <a:p>
            <a:pPr lvl="1">
              <a:defRPr/>
            </a:pPr>
            <a:r>
              <a:rPr lang="en-US" dirty="0" smtClean="0"/>
              <a:t>Better access for deaf-blind: interpreter can type back</a:t>
            </a:r>
          </a:p>
          <a:p>
            <a:pPr lvl="1">
              <a:defRPr/>
            </a:pPr>
            <a:r>
              <a:rPr lang="en-US" dirty="0" smtClean="0"/>
              <a:t>Better access for people who find it hard to sign but can understand ASL fine</a:t>
            </a:r>
          </a:p>
          <a:p>
            <a:pPr lvl="1">
              <a:defRPr/>
            </a:pPr>
            <a:endParaRPr lang="en-US" dirty="0" smtClean="0"/>
          </a:p>
          <a:p>
            <a:pPr lvl="1">
              <a:defRPr/>
            </a:pPr>
            <a:endParaRPr lang="en-US" dirty="0" smtClean="0"/>
          </a:p>
          <a:p>
            <a:pPr lvl="1">
              <a:defRPr/>
            </a:pPr>
            <a:endParaRPr lang="en-US" dirty="0" smtClean="0"/>
          </a:p>
          <a:p>
            <a:pPr lvl="1">
              <a:defRPr/>
            </a:pPr>
            <a:endParaRPr lang="en-US" b="1" dirty="0" smtClean="0"/>
          </a:p>
        </p:txBody>
      </p:sp>
    </p:spTree>
    <p:extLst>
      <p:ext uri="{BB962C8B-B14F-4D97-AF65-F5344CB8AC3E}">
        <p14:creationId xmlns:p14="http://schemas.microsoft.com/office/powerpoint/2010/main" val="12432440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Total Conversation</a:t>
            </a:r>
            <a:endParaRPr lang="en-US" dirty="0">
              <a:solidFill>
                <a:schemeClr val="bg1"/>
              </a:solidFill>
              <a:cs typeface="+mj-cs"/>
            </a:endParaRPr>
          </a:p>
        </p:txBody>
      </p:sp>
      <p:pic>
        <p:nvPicPr>
          <p:cNvPr id="6" name="Picture 5" title="Total conversation showing video and real-tim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1600"/>
            <a:ext cx="7467600" cy="5356071"/>
          </a:xfrm>
          <a:prstGeom prst="rect">
            <a:avLst/>
          </a:prstGeom>
        </p:spPr>
      </p:pic>
    </p:spTree>
    <p:extLst>
      <p:ext uri="{BB962C8B-B14F-4D97-AF65-F5344CB8AC3E}">
        <p14:creationId xmlns:p14="http://schemas.microsoft.com/office/powerpoint/2010/main" val="5900839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Next-gen 9-1-1</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Total conversation is at the heart of next-generation 9-1-1 services</a:t>
            </a:r>
          </a:p>
          <a:p>
            <a:pPr>
              <a:defRPr/>
            </a:pPr>
            <a:r>
              <a:rPr lang="en-US" dirty="0" smtClean="0"/>
              <a:t>Next-generation 9-1-1 also will allow direct video between you, the emergency responder, and a sign language interpreter</a:t>
            </a:r>
          </a:p>
          <a:p>
            <a:pPr lvl="1">
              <a:defRPr/>
            </a:pPr>
            <a:endParaRPr lang="en-US" dirty="0" smtClean="0"/>
          </a:p>
          <a:p>
            <a:pPr lvl="1">
              <a:defRPr/>
            </a:pPr>
            <a:endParaRPr lang="en-US" dirty="0" smtClean="0"/>
          </a:p>
          <a:p>
            <a:pPr lvl="1">
              <a:defRPr/>
            </a:pPr>
            <a:endParaRPr lang="en-US" dirty="0" smtClean="0"/>
          </a:p>
          <a:p>
            <a:pPr lvl="1">
              <a:defRPr/>
            </a:pPr>
            <a:endParaRPr lang="en-US" b="1" dirty="0" smtClean="0"/>
          </a:p>
        </p:txBody>
      </p:sp>
    </p:spTree>
    <p:extLst>
      <p:ext uri="{BB962C8B-B14F-4D97-AF65-F5344CB8AC3E}">
        <p14:creationId xmlns:p14="http://schemas.microsoft.com/office/powerpoint/2010/main" val="16573828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Next-gen 9-1-1</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Demo of 3-way future 9-1-1 call</a:t>
            </a:r>
          </a:p>
          <a:p>
            <a:pPr marL="0" indent="0">
              <a:buNone/>
              <a:defRPr/>
            </a:pPr>
            <a:endParaRPr lang="en-US" dirty="0" smtClean="0"/>
          </a:p>
          <a:p>
            <a:pPr>
              <a:defRPr/>
            </a:pPr>
            <a:endParaRPr lang="en-US" dirty="0" smtClean="0"/>
          </a:p>
          <a:p>
            <a:pPr lvl="1">
              <a:defRPr/>
            </a:pPr>
            <a:endParaRPr lang="en-US" dirty="0" smtClean="0"/>
          </a:p>
          <a:p>
            <a:pPr lvl="1">
              <a:defRPr/>
            </a:pPr>
            <a:endParaRPr lang="en-US" dirty="0" smtClean="0"/>
          </a:p>
          <a:p>
            <a:pPr lvl="1">
              <a:defRPr/>
            </a:pPr>
            <a:endParaRPr lang="en-US" b="1" dirty="0" smtClean="0"/>
          </a:p>
        </p:txBody>
      </p:sp>
      <p:pic>
        <p:nvPicPr>
          <p:cNvPr id="3" name="Picture 2" title="Demonstration of 3-way call with smartphone">
            <a:hlinkClick r:id="rId3" tooltip="Go to emergency call demo video"/>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286000"/>
            <a:ext cx="7086600" cy="4231151"/>
          </a:xfrm>
          <a:prstGeom prst="rect">
            <a:avLst/>
          </a:prstGeom>
        </p:spPr>
      </p:pic>
    </p:spTree>
    <p:extLst>
      <p:ext uri="{BB962C8B-B14F-4D97-AF65-F5344CB8AC3E}">
        <p14:creationId xmlns:p14="http://schemas.microsoft.com/office/powerpoint/2010/main" val="492173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Acknowledgments</a:t>
            </a:r>
            <a:endParaRPr lang="en-US" dirty="0">
              <a:solidFill>
                <a:schemeClr val="bg1"/>
              </a:solidFill>
              <a:cs typeface="+mj-cs"/>
            </a:endParaRPr>
          </a:p>
        </p:txBody>
      </p:sp>
      <p:sp>
        <p:nvSpPr>
          <p:cNvPr id="3" name="Content Placeholder 2"/>
          <p:cNvSpPr>
            <a:spLocks noGrp="1"/>
          </p:cNvSpPr>
          <p:nvPr>
            <p:ph idx="1"/>
          </p:nvPr>
        </p:nvSpPr>
        <p:spPr/>
        <p:txBody>
          <a:bodyPr/>
          <a:lstStyle/>
          <a:p>
            <a:pPr>
              <a:defRPr/>
            </a:pPr>
            <a:r>
              <a:rPr lang="en-US" sz="2400" dirty="0" smtClean="0">
                <a:latin typeface="Arial" charset="0"/>
                <a:cs typeface="+mn-cs"/>
              </a:rPr>
              <a:t>The contents of this presentation were developed with funding from the National Institute on Disability and Rehabilitation Research, U.S. Department of Education, grant number H133E090001 (RERC on Telecommunications Access). However, those contents do not necessarily represent the policy of the Department of Education, and you should not assume endorsement by the Federal Government.</a:t>
            </a:r>
          </a:p>
          <a:p>
            <a:pPr>
              <a:defRPr/>
            </a:pPr>
            <a:r>
              <a:rPr lang="en-US" sz="2400" dirty="0" smtClean="0">
                <a:latin typeface="Arial" charset="0"/>
                <a:cs typeface="+mn-cs"/>
              </a:rPr>
              <a:t>We are grateful to Verizon Wireless for lending us LTE equipment for testing.</a:t>
            </a:r>
          </a:p>
          <a:p>
            <a:pPr>
              <a:defRPr/>
            </a:pPr>
            <a:r>
              <a:rPr lang="en-US" sz="2400" dirty="0" smtClean="0">
                <a:latin typeface="Arial" charset="0"/>
                <a:cs typeface="+mn-cs"/>
              </a:rPr>
              <a:t>Paula Tucker was an invaluable help with assembling the presentation.</a:t>
            </a:r>
          </a:p>
          <a:p>
            <a:pPr>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Video calling today</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What software do you use for video calls?</a:t>
            </a:r>
            <a:br>
              <a:rPr lang="en-US" dirty="0" smtClean="0">
                <a:cs typeface="+mn-cs"/>
              </a:rPr>
            </a:br>
            <a:endParaRPr lang="en-US" dirty="0" smtClean="0">
              <a:cs typeface="+mn-cs"/>
            </a:endParaRPr>
          </a:p>
          <a:p>
            <a:pPr lvl="1">
              <a:defRPr/>
            </a:pPr>
            <a:r>
              <a:rPr lang="en-US" dirty="0" smtClean="0">
                <a:cs typeface="+mn-cs"/>
              </a:rPr>
              <a:t>VRS app on your computer or mobile</a:t>
            </a:r>
          </a:p>
          <a:p>
            <a:pPr lvl="1">
              <a:defRPr/>
            </a:pPr>
            <a:r>
              <a:rPr lang="en-US" dirty="0" smtClean="0">
                <a:cs typeface="+mn-cs"/>
              </a:rPr>
              <a:t>Skype</a:t>
            </a:r>
          </a:p>
          <a:p>
            <a:pPr lvl="1">
              <a:defRPr/>
            </a:pPr>
            <a:r>
              <a:rPr lang="en-US" dirty="0" err="1" smtClean="0">
                <a:cs typeface="+mn-cs"/>
              </a:rPr>
              <a:t>ooVoo</a:t>
            </a:r>
            <a:endParaRPr lang="en-US" dirty="0" smtClean="0">
              <a:cs typeface="+mn-cs"/>
            </a:endParaRPr>
          </a:p>
          <a:p>
            <a:pPr lvl="1">
              <a:defRPr/>
            </a:pPr>
            <a:r>
              <a:rPr lang="en-US" dirty="0" smtClean="0">
                <a:cs typeface="+mn-cs"/>
              </a:rPr>
              <a:t>Tango</a:t>
            </a:r>
          </a:p>
          <a:p>
            <a:pPr lvl="1">
              <a:defRPr/>
            </a:pPr>
            <a:r>
              <a:rPr lang="en-US" dirty="0" err="1" smtClean="0">
                <a:cs typeface="+mn-cs"/>
              </a:rPr>
              <a:t>Fring</a:t>
            </a:r>
            <a:endParaRPr lang="en-US" dirty="0" smtClean="0">
              <a:cs typeface="+mn-cs"/>
            </a:endParaRPr>
          </a:p>
          <a:p>
            <a:pPr lvl="1">
              <a:defRPr/>
            </a:pPr>
            <a:r>
              <a:rPr lang="en-US" dirty="0" err="1" smtClean="0">
                <a:cs typeface="+mn-cs"/>
              </a:rPr>
              <a:t>FaceTime</a:t>
            </a:r>
            <a:endParaRPr lang="en-US" dirty="0" smtClean="0">
              <a:cs typeface="+mn-cs"/>
            </a:endParaRPr>
          </a:p>
          <a:p>
            <a:pPr lvl="1">
              <a:defRPr/>
            </a:pPr>
            <a:r>
              <a:rPr lang="en-US" dirty="0" smtClean="0">
                <a:cs typeface="+mn-cs"/>
              </a:rPr>
              <a:t>Other?</a:t>
            </a:r>
          </a:p>
        </p:txBody>
      </p:sp>
    </p:spTree>
    <p:extLst>
      <p:ext uri="{BB962C8B-B14F-4D97-AF65-F5344CB8AC3E}">
        <p14:creationId xmlns:p14="http://schemas.microsoft.com/office/powerpoint/2010/main" val="187181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Questions</a:t>
            </a:r>
            <a:endParaRPr lang="en-US"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t>Questions? Comments?</a:t>
            </a:r>
          </a:p>
          <a:p>
            <a:pPr>
              <a:defRPr/>
            </a:pPr>
            <a:r>
              <a:rPr lang="en-US" dirty="0" smtClean="0"/>
              <a:t>Supplemental material: </a:t>
            </a:r>
            <a:r>
              <a:rPr lang="en-US" dirty="0" smtClean="0">
                <a:hlinkClick r:id="rId3"/>
              </a:rPr>
              <a:t>http://tap.gallaudet.edu</a:t>
            </a:r>
            <a:r>
              <a:rPr lang="en-US" dirty="0" smtClean="0">
                <a:hlinkClick r:id="rId3"/>
              </a:rPr>
              <a:t>/Conferences</a:t>
            </a:r>
            <a:r>
              <a:rPr lang="en-US" dirty="0" smtClean="0">
                <a:hlinkClick r:id="rId3"/>
              </a:rPr>
              <a:t>/NAD2012/</a:t>
            </a:r>
            <a:r>
              <a:rPr lang="en-US" dirty="0" smtClean="0"/>
              <a:t> </a:t>
            </a:r>
          </a:p>
          <a:p>
            <a:pPr marL="457200" lvl="1" indent="0">
              <a:buNone/>
              <a:defRPr/>
            </a:pPr>
            <a:endParaRPr lang="en-US" dirty="0" smtClean="0"/>
          </a:p>
          <a:p>
            <a:pPr lvl="1">
              <a:defRPr/>
            </a:pPr>
            <a:endParaRPr lang="en-US" b="1" dirty="0" smtClean="0"/>
          </a:p>
        </p:txBody>
      </p:sp>
    </p:spTree>
    <p:extLst>
      <p:ext uri="{BB962C8B-B14F-4D97-AF65-F5344CB8AC3E}">
        <p14:creationId xmlns:p14="http://schemas.microsoft.com/office/powerpoint/2010/main" val="81151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Video calling </a:t>
            </a:r>
            <a:r>
              <a:rPr lang="en-US" sz="3600" dirty="0">
                <a:solidFill>
                  <a:schemeClr val="bg1"/>
                </a:solidFill>
                <a:cs typeface="+mj-cs"/>
              </a:rPr>
              <a:t>n</a:t>
            </a:r>
            <a:r>
              <a:rPr lang="en-US" sz="3600" dirty="0" smtClean="0">
                <a:solidFill>
                  <a:schemeClr val="bg1"/>
                </a:solidFill>
                <a:cs typeface="+mj-cs"/>
              </a:rPr>
              <a:t>eeds?</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What devices </a:t>
            </a:r>
            <a:r>
              <a:rPr lang="en-US" b="1" dirty="0" smtClean="0">
                <a:cs typeface="+mn-cs"/>
              </a:rPr>
              <a:t>would you like to use </a:t>
            </a:r>
            <a:r>
              <a:rPr lang="en-US" dirty="0" smtClean="0">
                <a:cs typeface="+mn-cs"/>
              </a:rPr>
              <a:t>for video calls?</a:t>
            </a:r>
            <a:br>
              <a:rPr lang="en-US" dirty="0" smtClean="0">
                <a:cs typeface="+mn-cs"/>
              </a:rPr>
            </a:br>
            <a:endParaRPr lang="en-US" dirty="0" smtClean="0">
              <a:cs typeface="+mn-cs"/>
            </a:endParaRPr>
          </a:p>
          <a:p>
            <a:pPr lvl="1">
              <a:defRPr/>
            </a:pPr>
            <a:r>
              <a:rPr lang="en-US" dirty="0" smtClean="0">
                <a:cs typeface="+mn-cs"/>
              </a:rPr>
              <a:t>Stand-alone videophone?</a:t>
            </a:r>
          </a:p>
          <a:p>
            <a:pPr lvl="1">
              <a:defRPr/>
            </a:pPr>
            <a:r>
              <a:rPr lang="en-US" dirty="0" smtClean="0">
                <a:cs typeface="+mn-cs"/>
              </a:rPr>
              <a:t>Your laptop or desktop computer?</a:t>
            </a:r>
          </a:p>
          <a:p>
            <a:pPr lvl="1">
              <a:defRPr/>
            </a:pPr>
            <a:r>
              <a:rPr lang="en-US" dirty="0" smtClean="0">
                <a:cs typeface="+mn-cs"/>
              </a:rPr>
              <a:t>Your mobile phone, pager, or tablet?</a:t>
            </a:r>
          </a:p>
          <a:p>
            <a:pPr lvl="1">
              <a:defRPr/>
            </a:pPr>
            <a:r>
              <a:rPr lang="en-US" dirty="0" smtClean="0">
                <a:cs typeface="+mn-cs"/>
              </a:rPr>
              <a:t>Something else?</a:t>
            </a:r>
          </a:p>
        </p:txBody>
      </p:sp>
    </p:spTree>
    <p:extLst>
      <p:ext uri="{BB962C8B-B14F-4D97-AF65-F5344CB8AC3E}">
        <p14:creationId xmlns:p14="http://schemas.microsoft.com/office/powerpoint/2010/main" val="426799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3600" dirty="0" smtClean="0">
                <a:solidFill>
                  <a:schemeClr val="bg1"/>
                </a:solidFill>
                <a:cs typeface="+mj-cs"/>
              </a:rPr>
              <a:t>Video calling needs?</a:t>
            </a:r>
            <a:endParaRPr lang="en-US" sz="36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What software </a:t>
            </a:r>
            <a:r>
              <a:rPr lang="en-US" b="1" dirty="0" smtClean="0">
                <a:cs typeface="+mn-cs"/>
              </a:rPr>
              <a:t>would you like to </a:t>
            </a:r>
            <a:r>
              <a:rPr lang="en-US" dirty="0" smtClean="0">
                <a:cs typeface="+mn-cs"/>
              </a:rPr>
              <a:t>use for video calls?</a:t>
            </a:r>
            <a:br>
              <a:rPr lang="en-US" dirty="0" smtClean="0">
                <a:cs typeface="+mn-cs"/>
              </a:rPr>
            </a:br>
            <a:endParaRPr lang="en-US" sz="1100" dirty="0" smtClean="0">
              <a:cs typeface="+mn-cs"/>
            </a:endParaRPr>
          </a:p>
          <a:p>
            <a:pPr lvl="1">
              <a:defRPr/>
            </a:pPr>
            <a:r>
              <a:rPr lang="en-US" dirty="0" smtClean="0">
                <a:cs typeface="+mn-cs"/>
              </a:rPr>
              <a:t>VRS app on your computer or mobile</a:t>
            </a:r>
          </a:p>
          <a:p>
            <a:pPr lvl="1">
              <a:defRPr/>
            </a:pPr>
            <a:r>
              <a:rPr lang="en-US" dirty="0" smtClean="0">
                <a:cs typeface="+mn-cs"/>
              </a:rPr>
              <a:t>Skype</a:t>
            </a:r>
          </a:p>
          <a:p>
            <a:pPr lvl="1">
              <a:defRPr/>
            </a:pPr>
            <a:r>
              <a:rPr lang="en-US" dirty="0" err="1" smtClean="0">
                <a:cs typeface="+mn-cs"/>
              </a:rPr>
              <a:t>ooVoo</a:t>
            </a:r>
            <a:endParaRPr lang="en-US" dirty="0" smtClean="0">
              <a:cs typeface="+mn-cs"/>
            </a:endParaRPr>
          </a:p>
          <a:p>
            <a:pPr lvl="1">
              <a:defRPr/>
            </a:pPr>
            <a:r>
              <a:rPr lang="en-US" dirty="0" smtClean="0">
                <a:cs typeface="+mn-cs"/>
              </a:rPr>
              <a:t>Tango</a:t>
            </a:r>
          </a:p>
          <a:p>
            <a:pPr lvl="1">
              <a:defRPr/>
            </a:pPr>
            <a:r>
              <a:rPr lang="en-US" dirty="0" err="1" smtClean="0">
                <a:cs typeface="+mn-cs"/>
              </a:rPr>
              <a:t>Fring</a:t>
            </a:r>
            <a:endParaRPr lang="en-US" dirty="0" smtClean="0">
              <a:cs typeface="+mn-cs"/>
            </a:endParaRPr>
          </a:p>
          <a:p>
            <a:pPr lvl="1">
              <a:defRPr/>
            </a:pPr>
            <a:r>
              <a:rPr lang="en-US" dirty="0" err="1" smtClean="0">
                <a:cs typeface="+mn-cs"/>
              </a:rPr>
              <a:t>FaceTime</a:t>
            </a:r>
            <a:endParaRPr lang="en-US" dirty="0" smtClean="0">
              <a:cs typeface="+mn-cs"/>
            </a:endParaRPr>
          </a:p>
          <a:p>
            <a:pPr lvl="1">
              <a:defRPr/>
            </a:pPr>
            <a:r>
              <a:rPr lang="en-US" dirty="0" smtClean="0">
                <a:cs typeface="+mn-cs"/>
              </a:rPr>
              <a:t>Other?</a:t>
            </a:r>
          </a:p>
        </p:txBody>
      </p:sp>
    </p:spTree>
    <p:extLst>
      <p:ext uri="{BB962C8B-B14F-4D97-AF65-F5344CB8AC3E}">
        <p14:creationId xmlns:p14="http://schemas.microsoft.com/office/powerpoint/2010/main" val="3361257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dirty="0" smtClean="0">
                <a:solidFill>
                  <a:schemeClr val="bg1"/>
                </a:solidFill>
                <a:cs typeface="+mj-cs"/>
              </a:rPr>
              <a:t>Video calling today</a:t>
            </a:r>
            <a:endParaRPr lang="en-US" dirty="0">
              <a:solidFill>
                <a:schemeClr val="bg1"/>
              </a:solidFill>
              <a:cs typeface="+mj-cs"/>
            </a:endParaRPr>
          </a:p>
        </p:txBody>
      </p:sp>
      <p:sp>
        <p:nvSpPr>
          <p:cNvPr id="4" name="Content Placeholder 3"/>
          <p:cNvSpPr>
            <a:spLocks noGrp="1"/>
          </p:cNvSpPr>
          <p:nvPr>
            <p:ph idx="1"/>
          </p:nvPr>
        </p:nvSpPr>
        <p:spPr/>
        <p:txBody>
          <a:bodyPr/>
          <a:lstStyle/>
          <a:p>
            <a:pPr marL="0" lvl="1" indent="0">
              <a:buNone/>
              <a:defRPr/>
            </a:pPr>
            <a:r>
              <a:rPr lang="en-US" dirty="0" smtClean="0"/>
              <a:t>It is worth remembering what the purpose of VRS and videophones is: </a:t>
            </a:r>
            <a:r>
              <a:rPr lang="en-US" b="1" dirty="0" smtClean="0"/>
              <a:t>Functional equivalence</a:t>
            </a:r>
          </a:p>
          <a:p>
            <a:pPr marL="0" lvl="1" indent="0">
              <a:buNone/>
              <a:defRPr/>
            </a:pPr>
            <a:endParaRPr lang="en-US" b="1" dirty="0" smtClean="0"/>
          </a:p>
          <a:p>
            <a:pPr marL="0" lvl="1" indent="0">
              <a:buNone/>
              <a:defRPr/>
            </a:pPr>
            <a:r>
              <a:rPr lang="en-US" i="1" dirty="0" smtClean="0"/>
              <a:t>Can deaf and hard of hearing </a:t>
            </a:r>
            <a:r>
              <a:rPr lang="en-US" i="1" dirty="0"/>
              <a:t>people use telecommunication services in the </a:t>
            </a:r>
            <a:r>
              <a:rPr lang="en-US" b="1" i="1" dirty="0"/>
              <a:t>same unrestricted manner</a:t>
            </a:r>
            <a:r>
              <a:rPr lang="en-US" i="1" dirty="0"/>
              <a:t> and at the same costs as hearing people?</a:t>
            </a:r>
          </a:p>
          <a:p>
            <a:pPr>
              <a:defRPr/>
            </a:pPr>
            <a:endParaRPr lang="en-US" dirty="0" smtClean="0">
              <a:cs typeface="+mn-cs"/>
            </a:endParaRPr>
          </a:p>
          <a:p>
            <a:pPr lvl="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562600" cy="1143000"/>
          </a:xfrm>
        </p:spPr>
        <p:txBody>
          <a:bodyPr/>
          <a:lstStyle/>
          <a:p>
            <a:pPr>
              <a:defRPr/>
            </a:pPr>
            <a:r>
              <a:rPr lang="en-US" sz="4000" dirty="0" smtClean="0">
                <a:solidFill>
                  <a:schemeClr val="bg1"/>
                </a:solidFill>
                <a:cs typeface="+mj-cs"/>
              </a:rPr>
              <a:t>Functional Equivalence</a:t>
            </a:r>
            <a:endParaRPr lang="en-US" sz="4000" dirty="0">
              <a:solidFill>
                <a:schemeClr val="bg1"/>
              </a:solidFill>
              <a:cs typeface="+mj-cs"/>
            </a:endParaRPr>
          </a:p>
        </p:txBody>
      </p:sp>
      <p:sp>
        <p:nvSpPr>
          <p:cNvPr id="4" name="Content Placeholder 3"/>
          <p:cNvSpPr>
            <a:spLocks noGrp="1"/>
          </p:cNvSpPr>
          <p:nvPr>
            <p:ph idx="1"/>
          </p:nvPr>
        </p:nvSpPr>
        <p:spPr/>
        <p:txBody>
          <a:bodyPr/>
          <a:lstStyle/>
          <a:p>
            <a:pPr>
              <a:defRPr/>
            </a:pPr>
            <a:r>
              <a:rPr lang="en-US" dirty="0" smtClean="0">
                <a:cs typeface="+mn-cs"/>
              </a:rPr>
              <a:t>Do we have it today?</a:t>
            </a:r>
          </a:p>
          <a:p>
            <a:pPr>
              <a:defRPr/>
            </a:pPr>
            <a:r>
              <a:rPr lang="en-US" dirty="0" smtClean="0">
                <a:cs typeface="+mn-cs"/>
              </a:rPr>
              <a:t>Do you feel that we have equal access compared to the mainstream?</a:t>
            </a:r>
          </a:p>
        </p:txBody>
      </p:sp>
    </p:spTree>
    <p:extLst>
      <p:ext uri="{BB962C8B-B14F-4D97-AF65-F5344CB8AC3E}">
        <p14:creationId xmlns:p14="http://schemas.microsoft.com/office/powerpoint/2010/main" val="37944672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3944</TotalTime>
  <Words>1883</Words>
  <Application>Microsoft Macintosh PowerPoint</Application>
  <PresentationFormat>On-screen Show (4:3)</PresentationFormat>
  <Paragraphs>275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Video Quality and Interoperability across Videophones Today and in the Future</vt:lpstr>
      <vt:lpstr>Overview</vt:lpstr>
      <vt:lpstr>Who we are</vt:lpstr>
      <vt:lpstr>Video calling today</vt:lpstr>
      <vt:lpstr>Video calling today</vt:lpstr>
      <vt:lpstr>Video calling needs?</vt:lpstr>
      <vt:lpstr>Video calling needs?</vt:lpstr>
      <vt:lpstr>Video calling today</vt:lpstr>
      <vt:lpstr>Functional Equivalence</vt:lpstr>
      <vt:lpstr>Interoperability</vt:lpstr>
      <vt:lpstr>Voice interoperability</vt:lpstr>
      <vt:lpstr>Video interoperability</vt:lpstr>
      <vt:lpstr>Interoperability testing</vt:lpstr>
      <vt:lpstr>Testing environment</vt:lpstr>
      <vt:lpstr>Testing method</vt:lpstr>
      <vt:lpstr>Interoperability Results</vt:lpstr>
      <vt:lpstr>Interoperability Summary</vt:lpstr>
      <vt:lpstr>Interoperability: Sorenson</vt:lpstr>
      <vt:lpstr>Interoperability: ZVRS</vt:lpstr>
      <vt:lpstr>Interoperability: Purple</vt:lpstr>
      <vt:lpstr>Interoperability: SnapVRS</vt:lpstr>
      <vt:lpstr>Interoperability: Convo</vt:lpstr>
      <vt:lpstr>Types of problems</vt:lpstr>
      <vt:lpstr>About mobiles …</vt:lpstr>
      <vt:lpstr>Interop: Consequences</vt:lpstr>
      <vt:lpstr>Video quality</vt:lpstr>
      <vt:lpstr>What affects quality?</vt:lpstr>
      <vt:lpstr>Example video - 1</vt:lpstr>
      <vt:lpstr>Example video - 1</vt:lpstr>
      <vt:lpstr>Example video - 2</vt:lpstr>
      <vt:lpstr>Example video - 2</vt:lpstr>
      <vt:lpstr>Example video - 3</vt:lpstr>
      <vt:lpstr>Example video - 3</vt:lpstr>
      <vt:lpstr>Example video - 4</vt:lpstr>
      <vt:lpstr>Example video - 4</vt:lpstr>
      <vt:lpstr>What is what?</vt:lpstr>
      <vt:lpstr>More examples</vt:lpstr>
      <vt:lpstr>What is what?</vt:lpstr>
      <vt:lpstr>The biggest mistake</vt:lpstr>
      <vt:lpstr>The 256 kBit/s myth</vt:lpstr>
      <vt:lpstr>Future of VRS</vt:lpstr>
      <vt:lpstr>Technical Standards</vt:lpstr>
      <vt:lpstr>Technical Standards</vt:lpstr>
      <vt:lpstr>Mainstream calling</vt:lpstr>
      <vt:lpstr>Total Conversation</vt:lpstr>
      <vt:lpstr>Total Conversation</vt:lpstr>
      <vt:lpstr>Next-gen 9-1-1</vt:lpstr>
      <vt:lpstr>Next-gen 9-1-1</vt:lpstr>
      <vt:lpstr>Acknowledgments</vt:lpstr>
      <vt:lpstr>Questions</vt:lpstr>
    </vt:vector>
  </TitlesOfParts>
  <Company>Gallaudet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zhou.fang</dc:creator>
  <cp:lastModifiedBy>Christian Vogler</cp:lastModifiedBy>
  <cp:revision>207</cp:revision>
  <dcterms:created xsi:type="dcterms:W3CDTF">2010-02-04T18:36:00Z</dcterms:created>
  <dcterms:modified xsi:type="dcterms:W3CDTF">2012-06-04T22:59:32Z</dcterms:modified>
</cp:coreProperties>
</file>